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7" r:id="rId3"/>
    <p:sldId id="258" r:id="rId4"/>
    <p:sldId id="259" r:id="rId5"/>
    <p:sldId id="266" r:id="rId6"/>
    <p:sldId id="261" r:id="rId7"/>
    <p:sldId id="260" r:id="rId8"/>
    <p:sldId id="262" r:id="rId9"/>
    <p:sldId id="263" r:id="rId10"/>
    <p:sldId id="264" r:id="rId11"/>
    <p:sldId id="269" r:id="rId12"/>
    <p:sldId id="270" r:id="rId13"/>
    <p:sldId id="271" r:id="rId14"/>
    <p:sldId id="284" r:id="rId15"/>
    <p:sldId id="267" r:id="rId16"/>
    <p:sldId id="272" r:id="rId17"/>
    <p:sldId id="273" r:id="rId18"/>
    <p:sldId id="268" r:id="rId19"/>
    <p:sldId id="298" r:id="rId20"/>
    <p:sldId id="299" r:id="rId21"/>
    <p:sldId id="300" r:id="rId22"/>
    <p:sldId id="274" r:id="rId23"/>
    <p:sldId id="276" r:id="rId24"/>
    <p:sldId id="275" r:id="rId25"/>
    <p:sldId id="278" r:id="rId26"/>
    <p:sldId id="280" r:id="rId27"/>
    <p:sldId id="279" r:id="rId28"/>
    <p:sldId id="277" r:id="rId29"/>
    <p:sldId id="281" r:id="rId30"/>
    <p:sldId id="282" r:id="rId31"/>
    <p:sldId id="285" r:id="rId32"/>
    <p:sldId id="286" r:id="rId33"/>
    <p:sldId id="287" r:id="rId34"/>
    <p:sldId id="288" r:id="rId35"/>
    <p:sldId id="296" r:id="rId36"/>
    <p:sldId id="294" r:id="rId37"/>
    <p:sldId id="297" r:id="rId38"/>
    <p:sldId id="301" r:id="rId39"/>
    <p:sldId id="302" r:id="rId40"/>
    <p:sldId id="303" r:id="rId41"/>
    <p:sldId id="289" r:id="rId42"/>
    <p:sldId id="304" r:id="rId43"/>
    <p:sldId id="293" r:id="rId44"/>
    <p:sldId id="305" r:id="rId45"/>
    <p:sldId id="306" r:id="rId46"/>
    <p:sldId id="291" r:id="rId47"/>
    <p:sldId id="292" r:id="rId48"/>
    <p:sldId id="307" r:id="rId49"/>
    <p:sldId id="308" r:id="rId50"/>
    <p:sldId id="295" r:id="rId51"/>
    <p:sldId id="290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37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3" r:id="rId77"/>
    <p:sldId id="334" r:id="rId78"/>
    <p:sldId id="335" r:id="rId79"/>
    <p:sldId id="336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lipe Augusto de Castro Oliveira" initials="FAdCO" lastIdx="1" clrIdx="0">
    <p:extLst>
      <p:ext uri="{19B8F6BF-5375-455C-9EA6-DF929625EA0E}">
        <p15:presenceInfo xmlns:p15="http://schemas.microsoft.com/office/powerpoint/2012/main" userId="5d131c15b5e223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1414"/>
    <a:srgbClr val="404040"/>
    <a:srgbClr val="D9D9D9"/>
    <a:srgbClr val="FFFFFF"/>
    <a:srgbClr val="C10C06"/>
    <a:srgbClr val="18333F"/>
    <a:srgbClr val="2C939E"/>
    <a:srgbClr val="25A6AA"/>
    <a:srgbClr val="0097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94660"/>
  </p:normalViewPr>
  <p:slideViewPr>
    <p:cSldViewPr snapToGrid="0">
      <p:cViewPr>
        <p:scale>
          <a:sx n="66" d="100"/>
          <a:sy n="66" d="100"/>
        </p:scale>
        <p:origin x="88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9E44616-4BFF-44A8-95B2-822C947C0F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68D3B34-DCD8-4CA1-B88B-57A15EDCE3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7AA3F-0780-4751-9D08-94D33F9563A4}" type="datetimeFigureOut">
              <a:rPr lang="pt-BR" smtClean="0"/>
              <a:t>11/04/2019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712B32-4459-44E5-AA41-D3FD3F32C7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/>
              <a:t>github.com/filipeaocastro/Minicurso-de-Arduino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106971-F97E-4049-9558-ECEFBF3B1B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65E33-6D55-4A9C-BEE5-E8EA8D91D8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1097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E2AB6-7DC8-4529-9769-96EF8CCD4BBA}" type="datetimeFigureOut">
              <a:rPr lang="pt-BR" smtClean="0"/>
              <a:t>11/04/2019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/>
              <a:t>github.com/filipeaocastro/Minicurso-de-Arduino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25A64-8357-4999-8DDA-D622719BF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988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F0AD7-7771-42F1-AEC3-4A4DE82F9D7C}" type="datetime1">
              <a:rPr lang="pt-BR" smtClean="0"/>
              <a:t>11/04/2019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https://github.com/filipeaocastro/Minicurso-de-Arduino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89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5F24-FE3A-43EE-8FAE-DA814228B4F0}" type="datetime1">
              <a:rPr lang="pt-BR" smtClean="0"/>
              <a:t>11/04/2019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https://github.com/filipeaocastro/Minicurso-de-Arduino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5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435AD-6A0C-4A97-96C0-92C58F1EE2F4}" type="datetime1">
              <a:rPr lang="pt-BR" smtClean="0"/>
              <a:t>11/04/2019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https://github.com/filipeaocastro/Minicurso-de-Arduino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42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E10B-6339-44E2-A251-567533B9565E}" type="datetime1">
              <a:rPr lang="pt-BR" smtClean="0"/>
              <a:t>11/04/2019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https://github.com/filipeaocastro/Minicurso-de-Arduino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089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52B70-F01E-4E6C-8FA5-0AEB40509E27}" type="datetime1">
              <a:rPr lang="pt-BR" smtClean="0"/>
              <a:t>11/04/2019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https://github.com/filipeaocastro/Minicurso-de-Arduino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11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9681-92DA-487A-B96C-6D4F96F65314}" type="datetime1">
              <a:rPr lang="pt-BR" smtClean="0"/>
              <a:t>11/04/2019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https://github.com/filipeaocastro/Minicurso-de-Arduino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719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5CFC-0417-4057-BAAE-7D670026F4DB}" type="datetime1">
              <a:rPr lang="pt-BR" smtClean="0"/>
              <a:t>11/04/2019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https://github.com/filipeaocastro/Minicurso-de-Arduino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02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450F-7666-4F1E-976B-39A3F6BCBEB2}" type="datetime1">
              <a:rPr lang="pt-BR" smtClean="0"/>
              <a:t>11/04/2019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https://github.com/filipeaocastro/Minicurso-de-Arduino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BBE1F-31E3-4453-9AAA-BB5DD7CBD945}" type="datetime1">
              <a:rPr lang="pt-BR" smtClean="0"/>
              <a:t>11/04/2019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https://github.com/filipeaocastro/Minicurso-de-Arduino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422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3AC7D-5100-4377-80B0-2CA3364438EF}" type="datetime1">
              <a:rPr lang="pt-BR" smtClean="0"/>
              <a:t>11/04/2019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https://github.com/filipeaocastro/Minicurso-de-Arduino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96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7F260-3889-42F8-9759-16226BEC4612}" type="datetime1">
              <a:rPr lang="pt-BR" smtClean="0"/>
              <a:t>11/04/2019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https://github.com/filipeaocastro/Minicurso-de-Arduino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659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8A948-E39F-4889-B939-FE3976CFC390}" type="datetime1">
              <a:rPr lang="pt-BR" smtClean="0"/>
              <a:t>11/04/2019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https://github.com/filipeaocastro/Minicurso-de-Arduino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A6FBC-1378-4165-9C4A-77D614299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32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ilipeaocastro/Minicurso-de-Arduino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ilipeaocastro/Minicurso-de-Arduin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microsoft.com/office/2007/relationships/hdphoto" Target="../media/hdphoto13.wdp"/><Relationship Id="rId3" Type="http://schemas.microsoft.com/office/2007/relationships/hdphoto" Target="../media/hdphoto6.wdp"/><Relationship Id="rId21" Type="http://schemas.openxmlformats.org/officeDocument/2006/relationships/hyperlink" Target="https://github.com/filipeaocastro/Minicurso-de-Arduino" TargetMode="External"/><Relationship Id="rId7" Type="http://schemas.microsoft.com/office/2007/relationships/hdphoto" Target="../media/hdphoto8.wdp"/><Relationship Id="rId12" Type="http://schemas.openxmlformats.org/officeDocument/2006/relationships/image" Target="../media/image33.jpeg"/><Relationship Id="rId17" Type="http://schemas.openxmlformats.org/officeDocument/2006/relationships/image" Target="../media/image36.png"/><Relationship Id="rId2" Type="http://schemas.openxmlformats.org/officeDocument/2006/relationships/image" Target="../media/image28.png"/><Relationship Id="rId16" Type="http://schemas.microsoft.com/office/2007/relationships/hdphoto" Target="../media/hdphoto12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19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microsoft.com/office/2007/relationships/hdphoto" Target="../media/hdphoto9.wdp"/><Relationship Id="rId1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ilipeaocastro/Minicurso-de-Arduino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ilipeaocastro/Minicurso-de-Arduin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1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ilipeaocastro/Minicurso-de-Arduin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ilipeaocastro/Minicurso-de-Arduino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ilipeaocastro/Minicurso-de-Arduino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ilipeaocastro/Minicurso-de-Arduino" TargetMode="External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ilipeaocastro/Minicurso-de-Arduino" TargetMode="External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ilipeaocastro/Minicurso-de-Arduino" TargetMode="External"/><Relationship Id="rId4" Type="http://schemas.openxmlformats.org/officeDocument/2006/relationships/hyperlink" Target="https://www.arduinoecia.com.br/p/calculador-divisor-de-tensao-function.htm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ilipeaocastro/Minicurso-de-Arduino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ilipeaocastro/Minicurso-de-Arduino" TargetMode="External"/><Relationship Id="rId4" Type="http://schemas.openxmlformats.org/officeDocument/2006/relationships/image" Target="../media/image6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github.com/filipeaocastro/Minicurso-de-Arduino" TargetMode="External"/><Relationship Id="rId3" Type="http://schemas.microsoft.com/office/2007/relationships/hdphoto" Target="../media/hdphoto2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ilipeaocastro/Minicurso-de-Arduino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ilipeaocastro/Minicurso-de-Arduino" TargetMode="Externa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ilipeaocastro/Minicurso-de-Arduino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ilipeaocastro/Minicurso-de-Arduino" TargetMode="External"/><Relationship Id="rId4" Type="http://schemas.microsoft.com/office/2007/relationships/hdphoto" Target="../media/hdphoto21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lipeflop.com/blog/primeiros-passos-raspberry-pi-e-linux/" TargetMode="External"/><Relationship Id="rId3" Type="http://schemas.openxmlformats.org/officeDocument/2006/relationships/hyperlink" Target="https://pplware.sapo.pt/gadgets/hardware/programar-arduino-05-interrupts/" TargetMode="External"/><Relationship Id="rId7" Type="http://schemas.openxmlformats.org/officeDocument/2006/relationships/hyperlink" Target="https://www.embarcados.com.br/criando-bibliotecas-para-arduino/" TargetMode="External"/><Relationship Id="rId2" Type="http://schemas.openxmlformats.org/officeDocument/2006/relationships/hyperlink" Target="http://blogmasterwalkershop.com.br/arduino/arduino-utilizando-a-funcao-milli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uizbitencourt.wordpress.com/2015/10/26/utilizando-o-dac-do-arduino-due/" TargetMode="External"/><Relationship Id="rId5" Type="http://schemas.openxmlformats.org/officeDocument/2006/relationships/hyperlink" Target="https://www.embarcados.com.br/comunicacao-serial-c-arduino-parte-1/" TargetMode="External"/><Relationship Id="rId10" Type="http://schemas.openxmlformats.org/officeDocument/2006/relationships/hyperlink" Target="https://github.com/filipeaocastro/Minicurso-de-Arduino" TargetMode="External"/><Relationship Id="rId4" Type="http://schemas.openxmlformats.org/officeDocument/2006/relationships/hyperlink" Target="https://portal.vidadesilicio.com.br/comunicacao-serial-arduino/" TargetMode="External"/><Relationship Id="rId9" Type="http://schemas.openxmlformats.org/officeDocument/2006/relationships/hyperlink" Target="https://www.embarcados.com.br/primeiros-passos-stm32f0-discovery/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lipeaocastro/Minicurso-de-Arduino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lipeaocastro/Minicurso-de-Arduino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ilipeaocastro/Minicurso-de-Arduin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Único Canto Recortado 4">
            <a:extLst>
              <a:ext uri="{FF2B5EF4-FFF2-40B4-BE49-F238E27FC236}">
                <a16:creationId xmlns:a16="http://schemas.microsoft.com/office/drawing/2014/main" id="{6DAE3CD4-2B51-4DEC-956E-5E2E4828390B}"/>
              </a:ext>
            </a:extLst>
          </p:cNvPr>
          <p:cNvSpPr/>
          <p:nvPr/>
        </p:nvSpPr>
        <p:spPr>
          <a:xfrm>
            <a:off x="582829" y="368459"/>
            <a:ext cx="8284537" cy="1065754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7C7E03-7AF1-4345-9CA2-F0958D8F9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070" y="417631"/>
            <a:ext cx="8521296" cy="967409"/>
          </a:xfrm>
        </p:spPr>
        <p:txBody>
          <a:bodyPr anchor="b">
            <a:normAutofit fontScale="92500"/>
          </a:bodyPr>
          <a:lstStyle/>
          <a:p>
            <a:r>
              <a:rPr lang="fr-FR" sz="6000" b="1" dirty="0">
                <a:solidFill>
                  <a:schemeClr val="bg1"/>
                </a:solidFill>
                <a:latin typeface="Consolas" panose="020B0609020204030204" pitchFamily="49" charset="0"/>
              </a:rPr>
              <a:t>MINICURSO DE ARDUINO</a:t>
            </a:r>
            <a:endParaRPr lang="pt-BR" sz="6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Resultado de imagem para arduino logo png">
            <a:extLst>
              <a:ext uri="{FF2B5EF4-FFF2-40B4-BE49-F238E27FC236}">
                <a16:creationId xmlns:a16="http://schemas.microsoft.com/office/drawing/2014/main" id="{B12004E2-1621-4F94-A271-B329D64D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301" y="368459"/>
            <a:ext cx="1567286" cy="106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793E8BDE-58E0-4F4B-A5EC-D4864677F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735" y="3980902"/>
            <a:ext cx="3344852" cy="2508639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16" name="Retângulo: Único Canto Recortado 15">
            <a:extLst>
              <a:ext uri="{FF2B5EF4-FFF2-40B4-BE49-F238E27FC236}">
                <a16:creationId xmlns:a16="http://schemas.microsoft.com/office/drawing/2014/main" id="{0948ECE4-9398-45D2-ACB1-17CFC9F8BDB6}"/>
              </a:ext>
            </a:extLst>
          </p:cNvPr>
          <p:cNvSpPr/>
          <p:nvPr/>
        </p:nvSpPr>
        <p:spPr>
          <a:xfrm>
            <a:off x="566340" y="1629095"/>
            <a:ext cx="3625916" cy="747719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D8A84F1-8071-4751-A2BF-F1D1405E0D06}"/>
              </a:ext>
            </a:extLst>
          </p:cNvPr>
          <p:cNvSpPr txBox="1">
            <a:spLocks/>
          </p:cNvSpPr>
          <p:nvPr/>
        </p:nvSpPr>
        <p:spPr>
          <a:xfrm>
            <a:off x="582829" y="1629097"/>
            <a:ext cx="3625916" cy="7477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fr-FR" sz="3200" dirty="0">
                <a:solidFill>
                  <a:srgbClr val="2C939E"/>
                </a:solidFill>
                <a:latin typeface="Consolas" panose="020B0609020204030204" pitchFamily="49" charset="0"/>
              </a:rPr>
              <a:t>Filipe Augusto</a:t>
            </a:r>
          </a:p>
          <a:p>
            <a:pPr algn="l">
              <a:lnSpc>
                <a:spcPct val="120000"/>
              </a:lnSpc>
            </a:pPr>
            <a:endParaRPr lang="pt-BR" sz="3200" dirty="0">
              <a:solidFill>
                <a:srgbClr val="2C939E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23C2961-817F-4A56-A942-EF53CBC9E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62" y="5327102"/>
            <a:ext cx="2401691" cy="11624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C01C9A-D0EE-4D53-BFDB-92D45162EF5D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97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798" y="383432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E suas Aplicações?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E552CF8-9426-4D68-923D-113573D2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176" y="1406624"/>
            <a:ext cx="5486804" cy="9370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sz="3600" dirty="0">
                <a:solidFill>
                  <a:srgbClr val="002060"/>
                </a:solidFill>
                <a:latin typeface="Consolas" panose="020B0609020204030204" pitchFamily="49" charset="0"/>
              </a:rPr>
              <a:t>Monitoramento de Sinais Fisiológicos</a:t>
            </a:r>
            <a:endParaRPr lang="pt-BR" sz="36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9218" name="Picture 2" descr="Picture of Electrocardiograph &amp; Heart Rate Monitor">
            <a:extLst>
              <a:ext uri="{FF2B5EF4-FFF2-40B4-BE49-F238E27FC236}">
                <a16:creationId xmlns:a16="http://schemas.microsoft.com/office/drawing/2014/main" id="{86B6B89B-85C3-4F45-A546-ECD7A583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72" y="1941626"/>
            <a:ext cx="4606367" cy="370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icture of Electrocardiograph &amp; Heart Rate Monitor">
            <a:extLst>
              <a:ext uri="{FF2B5EF4-FFF2-40B4-BE49-F238E27FC236}">
                <a16:creationId xmlns:a16="http://schemas.microsoft.com/office/drawing/2014/main" id="{3437E3D5-00D2-4EC6-AEAB-E413DABA0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410161"/>
            <a:ext cx="4851400" cy="323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41132C-93A2-469F-814F-3167CD6381E0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4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379" y="367629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E suas Aplicações?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E552CF8-9426-4D68-923D-113573D2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176" y="1406624"/>
            <a:ext cx="5486804" cy="93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olidFill>
                  <a:srgbClr val="002060"/>
                </a:solidFill>
                <a:latin typeface="Consolas" panose="020B0609020204030204" pitchFamily="49" charset="0"/>
              </a:rPr>
              <a:t>Projetos de Automação</a:t>
            </a:r>
            <a:endParaRPr lang="pt-BR" sz="36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Shield AutomaÃ§Ã£o e Alarme Residencial V5">
            <a:extLst>
              <a:ext uri="{FF2B5EF4-FFF2-40B4-BE49-F238E27FC236}">
                <a16:creationId xmlns:a16="http://schemas.microsoft.com/office/drawing/2014/main" id="{F13659C6-2194-454C-802F-26C7A108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04" y="1944352"/>
            <a:ext cx="66294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39B6F2D-65ED-4593-81BA-E368A422ED1D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881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379" y="367629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E suas Aplicações?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E552CF8-9426-4D68-923D-113573D2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61900" y="1693192"/>
            <a:ext cx="5486804" cy="93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olidFill>
                  <a:srgbClr val="002060"/>
                </a:solidFill>
                <a:latin typeface="Consolas" panose="020B0609020204030204" pitchFamily="49" charset="0"/>
              </a:rPr>
              <a:t>Jogos</a:t>
            </a:r>
            <a:endParaRPr lang="pt-BR" sz="36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5F739C25-1116-4B32-9306-F7B0C1375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596" y="1536385"/>
            <a:ext cx="7647025" cy="430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100796-4106-4CDA-AD69-E24D9ADA7C14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65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379" y="367629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E suas Aplicações?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E552CF8-9426-4D68-923D-113573D2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902" y="1297922"/>
            <a:ext cx="5486804" cy="93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olidFill>
                  <a:srgbClr val="002060"/>
                </a:solidFill>
                <a:latin typeface="Consolas" panose="020B0609020204030204" pitchFamily="49" charset="0"/>
              </a:rPr>
              <a:t>Jogos</a:t>
            </a:r>
            <a:endParaRPr lang="pt-BR" sz="36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Resultado de imagem para snake arduino">
            <a:extLst>
              <a:ext uri="{FF2B5EF4-FFF2-40B4-BE49-F238E27FC236}">
                <a16:creationId xmlns:a16="http://schemas.microsoft.com/office/drawing/2014/main" id="{1F76C448-C1EE-4468-90B1-E6B09AAED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714" y="1930434"/>
            <a:ext cx="8032571" cy="395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950B56A-5746-4D2F-919D-09A0B5997962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80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43180"/>
            <a:ext cx="9753601" cy="1325563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onsolas" panose="020B0609020204030204" pitchFamily="49" charset="0"/>
              </a:rPr>
              <a:t>E suas Aplicações?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E552CF8-9426-4D68-923D-113573D2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323" y="1006661"/>
            <a:ext cx="7398761" cy="93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dirty="0">
                <a:solidFill>
                  <a:srgbClr val="002060"/>
                </a:solidFill>
                <a:latin typeface="Consolas" panose="020B0609020204030204" pitchFamily="49" charset="0"/>
              </a:rPr>
              <a:t>Coisas aleatórias </a:t>
            </a:r>
            <a:r>
              <a:rPr lang="pt-BR" altLang="ja-JP" sz="3200" dirty="0">
                <a:solidFill>
                  <a:srgbClr val="002060"/>
                </a:solidFill>
                <a:latin typeface="Consolas" panose="020B0609020204030204" pitchFamily="49" charset="0"/>
              </a:rPr>
              <a:t>¯\_(</a:t>
            </a:r>
            <a:r>
              <a:rPr lang="ja-JP" altLang="pt-BR" sz="3200" dirty="0">
                <a:solidFill>
                  <a:srgbClr val="002060"/>
                </a:solidFill>
                <a:latin typeface="Consolas" panose="020B0609020204030204" pitchFamily="49" charset="0"/>
              </a:rPr>
              <a:t>ツ</a:t>
            </a:r>
            <a:r>
              <a:rPr lang="pt-BR" altLang="ja-JP" sz="3200" dirty="0">
                <a:solidFill>
                  <a:srgbClr val="002060"/>
                </a:solidFill>
                <a:latin typeface="Consolas" panose="020B0609020204030204" pitchFamily="49" charset="0"/>
              </a:rPr>
              <a:t>)_/¯</a:t>
            </a:r>
            <a:r>
              <a:rPr lang="fr-FR" sz="32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endParaRPr lang="pt-BR" sz="32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B4E72E7-6475-4A55-B812-71479FDF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04" y="1565089"/>
            <a:ext cx="5715000" cy="42862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2F0EE13-5D41-4F36-BDE8-0FD637552BC0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773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74606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Módulos!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4" name="Picture 4" descr="Resultado de imagem para mÃ³dulos arduino ultrassom">
            <a:extLst>
              <a:ext uri="{FF2B5EF4-FFF2-40B4-BE49-F238E27FC236}">
                <a16:creationId xmlns:a16="http://schemas.microsoft.com/office/drawing/2014/main" id="{A0F43074-E1C3-4832-8736-88E7F7E9A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97" b="95030" l="6061" r="92571">
                        <a14:foregroundMark x1="20039" y1="76923" x2="6158" y2="58225"/>
                        <a14:foregroundMark x1="6158" y1="58225" x2="30596" y2="34083"/>
                        <a14:foregroundMark x1="30596" y1="34083" x2="30694" y2="33846"/>
                        <a14:foregroundMark x1="70088" y1="34438" x2="59238" y2="30533"/>
                        <a14:foregroundMark x1="59238" y1="30533" x2="58651" y2="18817"/>
                        <a14:foregroundMark x1="58651" y1="18817" x2="64614" y2="10059"/>
                        <a14:foregroundMark x1="64614" y1="10059" x2="72043" y2="11953"/>
                        <a14:foregroundMark x1="66667" y1="8994" x2="74682" y2="3432"/>
                        <a14:foregroundMark x1="74682" y1="3432" x2="84262" y2="6036"/>
                        <a14:foregroundMark x1="84262" y1="6036" x2="89443" y2="16331"/>
                        <a14:foregroundMark x1="89443" y1="16331" x2="92082" y2="27811"/>
                        <a14:foregroundMark x1="92082" y1="27811" x2="89443" y2="31006"/>
                        <a14:foregroundMark x1="92571" y1="37988" x2="91789" y2="37988"/>
                        <a14:foregroundMark x1="79472" y1="4615" x2="72043" y2="6154"/>
                        <a14:foregroundMark x1="55327" y1="73373" x2="61193" y2="83195"/>
                        <a14:foregroundMark x1="61193" y1="83195" x2="62854" y2="82722"/>
                        <a14:foregroundMark x1="58749" y1="70414" x2="64712" y2="79290"/>
                        <a14:foregroundMark x1="64712" y1="79290" x2="65689" y2="79763"/>
                        <a14:foregroundMark x1="61877" y1="66391" x2="69306" y2="78343"/>
                        <a14:foregroundMark x1="65982" y1="63432" x2="73216" y2="74556"/>
                        <a14:foregroundMark x1="61584" y1="83314" x2="56696" y2="73846"/>
                        <a14:foregroundMark x1="56696" y1="73846" x2="56305" y2="70414"/>
                        <a14:foregroundMark x1="29521" y1="89822" x2="22972" y2="88639"/>
                        <a14:foregroundMark x1="24438" y1="95030" x2="23656" y2="9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230" y="431336"/>
            <a:ext cx="2168368" cy="179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B6FD0D7C-E644-4022-8C70-DE5AE52CC9C1}"/>
              </a:ext>
            </a:extLst>
          </p:cNvPr>
          <p:cNvSpPr txBox="1">
            <a:spLocks/>
          </p:cNvSpPr>
          <p:nvPr/>
        </p:nvSpPr>
        <p:spPr>
          <a:xfrm rot="19627114">
            <a:off x="4697379" y="1745365"/>
            <a:ext cx="1939912" cy="482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Ultrassom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5126" name="Picture 6" descr="Resultado de imagem para mÃ³dulos arduino esp8266">
            <a:extLst>
              <a:ext uri="{FF2B5EF4-FFF2-40B4-BE49-F238E27FC236}">
                <a16:creationId xmlns:a16="http://schemas.microsoft.com/office/drawing/2014/main" id="{89B351B3-D32C-4644-929F-318B0F107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55" b="97379" l="10000" r="90000">
                        <a14:foregroundMark x1="48000" y1="10484" x2="44625" y2="7258"/>
                        <a14:foregroundMark x1="58375" y1="90323" x2="59125" y2="97379"/>
                        <a14:foregroundMark x1="62625" y1="87097" x2="63375" y2="94960"/>
                        <a14:foregroundMark x1="67500" y1="80645" x2="68375" y2="87298"/>
                        <a14:foregroundMark x1="73125" y1="76008" x2="72375" y2="75806"/>
                        <a14:foregroundMark x1="73125" y1="81653" x2="73375" y2="75000"/>
                        <a14:foregroundMark x1="73125" y1="83871" x2="72375" y2="75202"/>
                        <a14:foregroundMark x1="73125" y1="83669" x2="67250" y2="88306"/>
                        <a14:foregroundMark x1="67250" y1="88306" x2="67500" y2="79839"/>
                        <a14:foregroundMark x1="68875" y1="87298" x2="58625" y2="97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515" y="2510662"/>
            <a:ext cx="3332691" cy="206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B2BD363-EFD7-49F0-AD56-9F049020D719}"/>
              </a:ext>
            </a:extLst>
          </p:cNvPr>
          <p:cNvSpPr txBox="1">
            <a:spLocks/>
          </p:cNvSpPr>
          <p:nvPr/>
        </p:nvSpPr>
        <p:spPr>
          <a:xfrm rot="2870219">
            <a:off x="2877707" y="3697262"/>
            <a:ext cx="1939912" cy="48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Wi-Fi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5128" name="Picture 8" descr="Resultado de imagem para mÃ³dulos arduino bluetooth">
            <a:extLst>
              <a:ext uri="{FF2B5EF4-FFF2-40B4-BE49-F238E27FC236}">
                <a16:creationId xmlns:a16="http://schemas.microsoft.com/office/drawing/2014/main" id="{65CEC055-1B84-4DE4-9AEF-FB684895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90000" l="4222" r="92000">
                        <a14:foregroundMark x1="92444" y1="27556" x2="92000" y2="32000"/>
                        <a14:foregroundMark x1="88444" y1="34444" x2="51333" y2="67556"/>
                        <a14:foregroundMark x1="66444" y1="17556" x2="40444" y2="37333"/>
                        <a14:foregroundMark x1="72000" y1="10444" x2="73333" y2="9778"/>
                        <a14:foregroundMark x1="30222" y1="47556" x2="23778" y2="51556"/>
                        <a14:foregroundMark x1="17333" y1="54667" x2="7111" y2="60667"/>
                        <a14:foregroundMark x1="7111" y1="60667" x2="4222" y2="64444"/>
                        <a14:foregroundMark x1="21778" y1="58444" x2="5778" y2="69778"/>
                        <a14:foregroundMark x1="12444" y1="73556" x2="28000" y2="61778"/>
                        <a14:foregroundMark x1="24667" y1="86667" x2="18000" y2="77556"/>
                        <a14:foregroundMark x1="18000" y1="77556" x2="29111" y2="80889"/>
                        <a14:foregroundMark x1="29111" y1="80889" x2="21111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205" y="254820"/>
            <a:ext cx="2495170" cy="249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600928CA-A079-4307-B083-81961CE8447B}"/>
              </a:ext>
            </a:extLst>
          </p:cNvPr>
          <p:cNvSpPr txBox="1">
            <a:spLocks/>
          </p:cNvSpPr>
          <p:nvPr/>
        </p:nvSpPr>
        <p:spPr>
          <a:xfrm rot="19149436">
            <a:off x="7509616" y="1569057"/>
            <a:ext cx="1939912" cy="482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Bluetooth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5130" name="Picture 10" descr="Resultado de imagem para mÃ³dulos arduino pulso">
            <a:extLst>
              <a:ext uri="{FF2B5EF4-FFF2-40B4-BE49-F238E27FC236}">
                <a16:creationId xmlns:a16="http://schemas.microsoft.com/office/drawing/2014/main" id="{10BD041E-BFC5-41CD-8D68-7D6225674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293" y="170550"/>
            <a:ext cx="2412511" cy="241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6F37C2B-0EEB-419C-88B8-C51FE59A7F09}"/>
              </a:ext>
            </a:extLst>
          </p:cNvPr>
          <p:cNvSpPr txBox="1">
            <a:spLocks/>
          </p:cNvSpPr>
          <p:nvPr/>
        </p:nvSpPr>
        <p:spPr>
          <a:xfrm>
            <a:off x="8816320" y="2292800"/>
            <a:ext cx="2628456" cy="1130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Batimentos Cardíacos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7568FF-19E6-49EB-81CE-B362AFE375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9644" y="1707441"/>
            <a:ext cx="2927805" cy="2927805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E552CF8-9426-4D68-923D-113573D2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422" y="4675972"/>
            <a:ext cx="1352216" cy="4826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RFID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 descr="Resultado de imagem para mÃ³dulos arduino rfid">
            <a:extLst>
              <a:ext uri="{FF2B5EF4-FFF2-40B4-BE49-F238E27FC236}">
                <a16:creationId xmlns:a16="http://schemas.microsoft.com/office/drawing/2014/main" id="{BE9830C6-6CD6-4A82-8618-1E0D0A7F6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r="6702" b="56405"/>
          <a:stretch/>
        </p:blipFill>
        <p:spPr bwMode="auto">
          <a:xfrm rot="16200000">
            <a:off x="374134" y="2209208"/>
            <a:ext cx="3296791" cy="163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827A06C5-C6E6-42A4-99ED-6F4CB4473A31}"/>
              </a:ext>
            </a:extLst>
          </p:cNvPr>
          <p:cNvSpPr txBox="1">
            <a:spLocks/>
          </p:cNvSpPr>
          <p:nvPr/>
        </p:nvSpPr>
        <p:spPr>
          <a:xfrm>
            <a:off x="5279873" y="3742612"/>
            <a:ext cx="2628456" cy="1130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Joystick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5132" name="Picture 12" descr="Imagem relacionada">
            <a:extLst>
              <a:ext uri="{FF2B5EF4-FFF2-40B4-BE49-F238E27FC236}">
                <a16:creationId xmlns:a16="http://schemas.microsoft.com/office/drawing/2014/main" id="{04BDCF03-EA6C-4F58-B1E6-D1E5FB8CB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5600" y1="21000" x2="58000" y2="31200"/>
                        <a14:foregroundMark x1="62200" y1="22200" x2="62000" y2="33400"/>
                        <a14:foregroundMark x1="62000" y1="33400" x2="64200" y2="37400"/>
                        <a14:foregroundMark x1="67400" y1="25600" x2="69400" y2="36600"/>
                        <a14:foregroundMark x1="57800" y1="31400" x2="55600" y2="22600"/>
                        <a14:foregroundMark x1="56400" y1="31000" x2="55600" y2="23800"/>
                        <a14:foregroundMark x1="69000" y1="26400" x2="70800" y2="36600"/>
                        <a14:foregroundMark x1="62200" y1="24000" x2="64200" y2="34800"/>
                        <a14:foregroundMark x1="64200" y1="34800" x2="65200" y2="3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09" y="2667331"/>
            <a:ext cx="2805724" cy="280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47E9BB80-9BC9-4BC8-B642-F46689A1BDF9}"/>
              </a:ext>
            </a:extLst>
          </p:cNvPr>
          <p:cNvSpPr txBox="1">
            <a:spLocks/>
          </p:cNvSpPr>
          <p:nvPr/>
        </p:nvSpPr>
        <p:spPr>
          <a:xfrm>
            <a:off x="6639016" y="4684334"/>
            <a:ext cx="3135192" cy="804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Infravermelho</a:t>
            </a:r>
            <a:endParaRPr lang="pt-BR" sz="24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5134" name="Picture 14" descr="Resultado de imagem para mÃ³dulos arduino teclado">
            <a:extLst>
              <a:ext uri="{FF2B5EF4-FFF2-40B4-BE49-F238E27FC236}">
                <a16:creationId xmlns:a16="http://schemas.microsoft.com/office/drawing/2014/main" id="{885EC636-8006-4261-A7F6-1F5C32EB2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900" b="94300" l="10000" r="90000">
                        <a14:foregroundMark x1="42800" y1="45400" x2="53400" y2="31300"/>
                        <a14:foregroundMark x1="53400" y1="31300" x2="38400" y2="26700"/>
                        <a14:foregroundMark x1="38400" y1="26700" x2="31700" y2="20100"/>
                        <a14:foregroundMark x1="31700" y1="20100" x2="38100" y2="13900"/>
                        <a14:foregroundMark x1="38100" y1="13900" x2="64000" y2="9200"/>
                        <a14:foregroundMark x1="64000" y1="9200" x2="65400" y2="28100"/>
                        <a14:foregroundMark x1="65400" y1="28100" x2="67800" y2="32800"/>
                        <a14:foregroundMark x1="68500" y1="42200" x2="66900" y2="10000"/>
                        <a14:foregroundMark x1="66900" y1="10000" x2="60100" y2="6900"/>
                        <a14:foregroundMark x1="60100" y1="6900" x2="37700" y2="6900"/>
                        <a14:foregroundMark x1="37700" y1="6900" x2="31600" y2="12300"/>
                        <a14:foregroundMark x1="31600" y1="12300" x2="32800" y2="19100"/>
                        <a14:foregroundMark x1="36700" y1="37000" x2="46000" y2="35000"/>
                        <a14:foregroundMark x1="46000" y1="35000" x2="65500" y2="37100"/>
                        <a14:foregroundMark x1="65500" y1="37100" x2="65200" y2="36500"/>
                        <a14:foregroundMark x1="45200" y1="49800" x2="51500" y2="54200"/>
                        <a14:foregroundMark x1="51500" y1="54200" x2="48900" y2="70100"/>
                        <a14:foregroundMark x1="48900" y1="70100" x2="53600" y2="77600"/>
                        <a14:foregroundMark x1="53600" y1="77600" x2="50700" y2="90900"/>
                        <a14:foregroundMark x1="55000" y1="93500" x2="45900" y2="94300"/>
                        <a14:foregroundMark x1="61300" y1="37600" x2="59600" y2="10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311"/>
          <a:stretch/>
        </p:blipFill>
        <p:spPr bwMode="auto">
          <a:xfrm>
            <a:off x="8097449" y="2957600"/>
            <a:ext cx="3874263" cy="23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75E50EAB-E23B-4466-9397-A5243EAA34D4}"/>
              </a:ext>
            </a:extLst>
          </p:cNvPr>
          <p:cNvSpPr txBox="1">
            <a:spLocks/>
          </p:cNvSpPr>
          <p:nvPr/>
        </p:nvSpPr>
        <p:spPr>
          <a:xfrm>
            <a:off x="8466984" y="5364567"/>
            <a:ext cx="3135192" cy="804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Teclado</a:t>
            </a:r>
            <a:endParaRPr lang="pt-BR" sz="24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5136" name="Picture 16" descr="Resultado de imagem para servo motor">
            <a:extLst>
              <a:ext uri="{FF2B5EF4-FFF2-40B4-BE49-F238E27FC236}">
                <a16:creationId xmlns:a16="http://schemas.microsoft.com/office/drawing/2014/main" id="{493634B9-B469-4B24-878C-75A206470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72" b="92426" l="9993" r="91696">
                        <a14:foregroundMark x1="43983" y1="37277" x2="43561" y2="32085"/>
                        <a14:foregroundMark x1="39409" y1="32426" x2="45320" y2="31660"/>
                        <a14:foregroundMark x1="45320" y1="31660" x2="45250" y2="33191"/>
                        <a14:foregroundMark x1="42928" y1="30383" x2="43068" y2="29617"/>
                        <a14:foregroundMark x1="43209" y1="30809" x2="40042" y2="33362"/>
                        <a14:foregroundMark x1="39127" y1="32085" x2="42153" y2="28766"/>
                        <a14:foregroundMark x1="42153" y1="29277" x2="38213" y2="32596"/>
                        <a14:foregroundMark x1="38987" y1="32766" x2="41731" y2="28511"/>
                        <a14:foregroundMark x1="38635" y1="32766" x2="41872" y2="28936"/>
                        <a14:foregroundMark x1="39690" y1="32766" x2="43842" y2="29447"/>
                        <a14:foregroundMark x1="39690" y1="34809" x2="41098" y2="28936"/>
                        <a14:foregroundMark x1="39409" y1="32255" x2="42787" y2="35915"/>
                        <a14:foregroundMark x1="38987" y1="31149" x2="40324" y2="32596"/>
                        <a14:foregroundMark x1="39901" y1="32426" x2="38776" y2="29872"/>
                        <a14:foregroundMark x1="87825" y1="25957" x2="86911" y2="17106"/>
                        <a14:foregroundMark x1="86911" y1="17106" x2="87755" y2="25872"/>
                        <a14:foregroundMark x1="87755" y1="25872" x2="89163" y2="17532"/>
                        <a14:foregroundMark x1="89163" y1="17532" x2="90992" y2="26298"/>
                        <a14:foregroundMark x1="90992" y1="26298" x2="91766" y2="16340"/>
                        <a14:foregroundMark x1="30542" y1="89872" x2="24912" y2="92426"/>
                        <a14:foregroundMark x1="24912" y1="92426" x2="25616" y2="86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49" y="4190129"/>
            <a:ext cx="2301888" cy="190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sultado de imagem para motor dc 5v">
            <a:extLst>
              <a:ext uri="{FF2B5EF4-FFF2-40B4-BE49-F238E27FC236}">
                <a16:creationId xmlns:a16="http://schemas.microsoft.com/office/drawing/2014/main" id="{A40E2883-59C5-4514-85EC-633A5BF0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0" r="94625">
                        <a14:foregroundMark x1="37250" y1="36625" x2="29875" y2="39375"/>
                        <a14:foregroundMark x1="29875" y1="39375" x2="12375" y2="55125"/>
                        <a14:foregroundMark x1="12375" y1="55125" x2="0" y2="57625"/>
                        <a14:foregroundMark x1="90500" y1="62750" x2="88125" y2="35375"/>
                        <a14:foregroundMark x1="94125" y1="38375" x2="94625" y2="54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590">
            <a:off x="4948500" y="4268306"/>
            <a:ext cx="2037289" cy="203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282DC2FE-2BFE-4751-8F94-AB95B7C58A75}"/>
              </a:ext>
            </a:extLst>
          </p:cNvPr>
          <p:cNvSpPr txBox="1">
            <a:spLocks/>
          </p:cNvSpPr>
          <p:nvPr/>
        </p:nvSpPr>
        <p:spPr>
          <a:xfrm>
            <a:off x="3378153" y="5679022"/>
            <a:ext cx="3135192" cy="804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Motores</a:t>
            </a:r>
            <a:endParaRPr lang="pt-BR" sz="24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41CFD41-416D-4189-8436-3549E5D9C507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49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379" y="367629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Como utilizar um Arduino?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E552CF8-9426-4D68-923D-113573D2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379" y="1641252"/>
            <a:ext cx="5486804" cy="1597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IDE Arduino</a:t>
            </a:r>
          </a:p>
          <a:p>
            <a:pPr marL="0" indent="0"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Linguagem: C++ </a:t>
            </a:r>
            <a:r>
              <a:rPr lang="fr-FR" sz="2000" dirty="0">
                <a:solidFill>
                  <a:srgbClr val="002060"/>
                </a:solidFill>
                <a:latin typeface="Consolas" panose="020B0609020204030204" pitchFamily="49" charset="0"/>
              </a:rPr>
              <a:t>(modificada)</a:t>
            </a:r>
          </a:p>
          <a:p>
            <a:pPr marL="0" indent="0"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Cada programa é um "sketch"</a:t>
            </a:r>
          </a:p>
          <a:p>
            <a:pPr marL="0" indent="0">
              <a:buNone/>
            </a:pPr>
            <a:endParaRPr lang="fr-FR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552153-B132-4794-8BB7-D78DE75BC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92" t="10906" r="32188" b="11834"/>
          <a:stretch/>
        </p:blipFill>
        <p:spPr>
          <a:xfrm>
            <a:off x="6749183" y="1252760"/>
            <a:ext cx="3754121" cy="4590817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73C955F-2B15-4773-A38B-68C73AAF01AC}"/>
              </a:ext>
            </a:extLst>
          </p:cNvPr>
          <p:cNvSpPr/>
          <p:nvPr/>
        </p:nvSpPr>
        <p:spPr>
          <a:xfrm>
            <a:off x="1079021" y="4686796"/>
            <a:ext cx="2306321" cy="7361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  <a:latin typeface="Consolas" panose="020B0609020204030204" pitchFamily="49" charset="0"/>
              </a:rPr>
              <a:t>Programa</a:t>
            </a:r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DF93BC6-AC6D-43E4-8478-E3B65DCC58E0}"/>
              </a:ext>
            </a:extLst>
          </p:cNvPr>
          <p:cNvSpPr/>
          <p:nvPr/>
        </p:nvSpPr>
        <p:spPr>
          <a:xfrm>
            <a:off x="2640531" y="3324784"/>
            <a:ext cx="2306321" cy="7361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Compilação</a:t>
            </a:r>
            <a:endParaRPr lang="pt-BR" sz="2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4EAAE05-1FB4-4A3D-836A-0C79C44A385E}"/>
              </a:ext>
            </a:extLst>
          </p:cNvPr>
          <p:cNvSpPr/>
          <p:nvPr/>
        </p:nvSpPr>
        <p:spPr>
          <a:xfrm>
            <a:off x="4092492" y="4686796"/>
            <a:ext cx="2306321" cy="73610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Arduino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Seta: Dobrada 7">
            <a:extLst>
              <a:ext uri="{FF2B5EF4-FFF2-40B4-BE49-F238E27FC236}">
                <a16:creationId xmlns:a16="http://schemas.microsoft.com/office/drawing/2014/main" id="{7611AF96-7F29-4BAE-BFB9-F055AD3AB44A}"/>
              </a:ext>
            </a:extLst>
          </p:cNvPr>
          <p:cNvSpPr/>
          <p:nvPr/>
        </p:nvSpPr>
        <p:spPr>
          <a:xfrm>
            <a:off x="1731773" y="3483431"/>
            <a:ext cx="834479" cy="958930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Seta: Dobrada 12">
            <a:extLst>
              <a:ext uri="{FF2B5EF4-FFF2-40B4-BE49-F238E27FC236}">
                <a16:creationId xmlns:a16="http://schemas.microsoft.com/office/drawing/2014/main" id="{C2B23FD9-C65C-4DC5-AA72-ABB0F3ECAF2D}"/>
              </a:ext>
            </a:extLst>
          </p:cNvPr>
          <p:cNvSpPr/>
          <p:nvPr/>
        </p:nvSpPr>
        <p:spPr>
          <a:xfrm rot="5400000">
            <a:off x="5192664" y="3485292"/>
            <a:ext cx="834479" cy="958930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93E9EF7-FDC2-4AE9-9056-DC36E27B6390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915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6EEFE7E-0FC9-4124-8430-368BFF98A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3" t="10987" r="17143" b="11925"/>
          <a:stretch/>
        </p:blipFill>
        <p:spPr>
          <a:xfrm>
            <a:off x="2083627" y="0"/>
            <a:ext cx="8024746" cy="68580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E5F2D10-F7FD-40B8-9D05-4ED0FDDCCB12}"/>
              </a:ext>
            </a:extLst>
          </p:cNvPr>
          <p:cNvSpPr/>
          <p:nvPr/>
        </p:nvSpPr>
        <p:spPr>
          <a:xfrm>
            <a:off x="2139292" y="623888"/>
            <a:ext cx="318158" cy="3333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: Angulado 24">
            <a:extLst>
              <a:ext uri="{FF2B5EF4-FFF2-40B4-BE49-F238E27FC236}">
                <a16:creationId xmlns:a16="http://schemas.microsoft.com/office/drawing/2014/main" id="{2EDE9ECB-E163-4508-A590-7B8F13F9A429}"/>
              </a:ext>
            </a:extLst>
          </p:cNvPr>
          <p:cNvCxnSpPr>
            <a:cxnSpLocks/>
          </p:cNvCxnSpPr>
          <p:nvPr/>
        </p:nvCxnSpPr>
        <p:spPr>
          <a:xfrm flipH="1">
            <a:off x="9841707" y="957264"/>
            <a:ext cx="445293" cy="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D8260C-50F9-49E7-BE70-4B147F1F08D1}"/>
              </a:ext>
            </a:extLst>
          </p:cNvPr>
          <p:cNvSpPr txBox="1"/>
          <p:nvPr/>
        </p:nvSpPr>
        <p:spPr>
          <a:xfrm>
            <a:off x="10256476" y="503300"/>
            <a:ext cx="1422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Monitor Serial</a:t>
            </a:r>
            <a:endParaRPr lang="pt-BR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C274C3D-3A5C-4628-BEE1-2F2B2CB3160C}"/>
              </a:ext>
            </a:extLst>
          </p:cNvPr>
          <p:cNvSpPr/>
          <p:nvPr/>
        </p:nvSpPr>
        <p:spPr>
          <a:xfrm>
            <a:off x="9584531" y="623889"/>
            <a:ext cx="354807" cy="3333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694F534-52BD-4DF5-B0AA-BFFDDA5E047A}"/>
              </a:ext>
            </a:extLst>
          </p:cNvPr>
          <p:cNvSpPr/>
          <p:nvPr/>
        </p:nvSpPr>
        <p:spPr>
          <a:xfrm>
            <a:off x="2457450" y="628651"/>
            <a:ext cx="318158" cy="3333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7F22BD6-6BB2-4FF4-887F-79B899507BCB}"/>
              </a:ext>
            </a:extLst>
          </p:cNvPr>
          <p:cNvSpPr/>
          <p:nvPr/>
        </p:nvSpPr>
        <p:spPr>
          <a:xfrm>
            <a:off x="9473801" y="6643688"/>
            <a:ext cx="446486" cy="2143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457F0EE3-FD7B-4E95-ADA6-07DB1EF56031}"/>
              </a:ext>
            </a:extLst>
          </p:cNvPr>
          <p:cNvSpPr/>
          <p:nvPr/>
        </p:nvSpPr>
        <p:spPr>
          <a:xfrm>
            <a:off x="7421163" y="6643688"/>
            <a:ext cx="1899050" cy="2143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1106278-E960-474E-A614-CE2DEE438CEC}"/>
              </a:ext>
            </a:extLst>
          </p:cNvPr>
          <p:cNvSpPr/>
          <p:nvPr/>
        </p:nvSpPr>
        <p:spPr>
          <a:xfrm>
            <a:off x="2221842" y="1025525"/>
            <a:ext cx="1286533" cy="304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: Angulado 24">
            <a:extLst>
              <a:ext uri="{FF2B5EF4-FFF2-40B4-BE49-F238E27FC236}">
                <a16:creationId xmlns:a16="http://schemas.microsoft.com/office/drawing/2014/main" id="{BF21F3ED-B948-4AFC-B129-A164C0B92965}"/>
              </a:ext>
            </a:extLst>
          </p:cNvPr>
          <p:cNvCxnSpPr>
            <a:cxnSpLocks/>
          </p:cNvCxnSpPr>
          <p:nvPr/>
        </p:nvCxnSpPr>
        <p:spPr>
          <a:xfrm flipH="1">
            <a:off x="3508376" y="1184275"/>
            <a:ext cx="180974" cy="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Angulado 24">
            <a:extLst>
              <a:ext uri="{FF2B5EF4-FFF2-40B4-BE49-F238E27FC236}">
                <a16:creationId xmlns:a16="http://schemas.microsoft.com/office/drawing/2014/main" id="{0845A380-3EF5-4403-8449-0093390D5DDC}"/>
              </a:ext>
            </a:extLst>
          </p:cNvPr>
          <p:cNvCxnSpPr>
            <a:cxnSpLocks/>
          </p:cNvCxnSpPr>
          <p:nvPr/>
        </p:nvCxnSpPr>
        <p:spPr>
          <a:xfrm>
            <a:off x="9697044" y="6396038"/>
            <a:ext cx="1" cy="24765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Angulado 24">
            <a:extLst>
              <a:ext uri="{FF2B5EF4-FFF2-40B4-BE49-F238E27FC236}">
                <a16:creationId xmlns:a16="http://schemas.microsoft.com/office/drawing/2014/main" id="{785102E0-7137-41DC-B7C0-7496AE1212B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421163" y="6515101"/>
            <a:ext cx="0" cy="23574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4">
            <a:extLst>
              <a:ext uri="{FF2B5EF4-FFF2-40B4-BE49-F238E27FC236}">
                <a16:creationId xmlns:a16="http://schemas.microsoft.com/office/drawing/2014/main" id="{E9DF8B40-83E6-4775-9F26-C358201B91AD}"/>
              </a:ext>
            </a:extLst>
          </p:cNvPr>
          <p:cNvCxnSpPr>
            <a:cxnSpLocks/>
          </p:cNvCxnSpPr>
          <p:nvPr/>
        </p:nvCxnSpPr>
        <p:spPr>
          <a:xfrm flipH="1">
            <a:off x="1957388" y="623888"/>
            <a:ext cx="264454" cy="0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24">
            <a:extLst>
              <a:ext uri="{FF2B5EF4-FFF2-40B4-BE49-F238E27FC236}">
                <a16:creationId xmlns:a16="http://schemas.microsoft.com/office/drawing/2014/main" id="{CC81441D-F99E-4B01-BA33-9E3C512C4806}"/>
              </a:ext>
            </a:extLst>
          </p:cNvPr>
          <p:cNvCxnSpPr>
            <a:cxnSpLocks/>
            <a:stCxn id="43" idx="1"/>
            <a:endCxn id="18" idx="3"/>
          </p:cNvCxnSpPr>
          <p:nvPr/>
        </p:nvCxnSpPr>
        <p:spPr>
          <a:xfrm flipH="1">
            <a:off x="2775608" y="772598"/>
            <a:ext cx="1266066" cy="22741"/>
          </a:xfrm>
          <a:prstGeom prst="straightConnector1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9790F51-9106-4DA5-A36E-13968178D35E}"/>
              </a:ext>
            </a:extLst>
          </p:cNvPr>
          <p:cNvSpPr txBox="1"/>
          <p:nvPr/>
        </p:nvSpPr>
        <p:spPr>
          <a:xfrm>
            <a:off x="6516012" y="6141006"/>
            <a:ext cx="194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Nome da Placa</a:t>
            </a:r>
            <a:endParaRPr lang="pt-BR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9C09186-7A28-4DE0-9D19-4EF4FBA1E6AD}"/>
              </a:ext>
            </a:extLst>
          </p:cNvPr>
          <p:cNvSpPr txBox="1"/>
          <p:nvPr/>
        </p:nvSpPr>
        <p:spPr>
          <a:xfrm>
            <a:off x="8402041" y="5720278"/>
            <a:ext cx="19429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</a:rPr>
              <a:t>Porta em que a placa está conectada</a:t>
            </a:r>
            <a:endParaRPr lang="pt-BR" sz="1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183E7D4-65F8-450A-AA34-8039CE79BA89}"/>
              </a:ext>
            </a:extLst>
          </p:cNvPr>
          <p:cNvSpPr txBox="1"/>
          <p:nvPr/>
        </p:nvSpPr>
        <p:spPr>
          <a:xfrm>
            <a:off x="3654704" y="950457"/>
            <a:ext cx="2992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Nome do Sketch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15323BC-5E29-4878-A6A2-6E1BD160305D}"/>
              </a:ext>
            </a:extLst>
          </p:cNvPr>
          <p:cNvSpPr txBox="1"/>
          <p:nvPr/>
        </p:nvSpPr>
        <p:spPr>
          <a:xfrm>
            <a:off x="4041674" y="541765"/>
            <a:ext cx="382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Carregar para a placa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FD436CB-EF70-42E5-B32B-CC9D87C5B512}"/>
              </a:ext>
            </a:extLst>
          </p:cNvPr>
          <p:cNvSpPr txBox="1"/>
          <p:nvPr/>
        </p:nvSpPr>
        <p:spPr>
          <a:xfrm>
            <a:off x="345351" y="388292"/>
            <a:ext cx="193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Verificar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Chave Direita 50">
            <a:extLst>
              <a:ext uri="{FF2B5EF4-FFF2-40B4-BE49-F238E27FC236}">
                <a16:creationId xmlns:a16="http://schemas.microsoft.com/office/drawing/2014/main" id="{74AE1592-2C08-451B-B191-C9AF607EB236}"/>
              </a:ext>
            </a:extLst>
          </p:cNvPr>
          <p:cNvSpPr/>
          <p:nvPr/>
        </p:nvSpPr>
        <p:spPr>
          <a:xfrm>
            <a:off x="9010788" y="1379696"/>
            <a:ext cx="986651" cy="1244209"/>
          </a:xfrm>
          <a:prstGeom prst="rightBrac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Chave Direita 51">
            <a:extLst>
              <a:ext uri="{FF2B5EF4-FFF2-40B4-BE49-F238E27FC236}">
                <a16:creationId xmlns:a16="http://schemas.microsoft.com/office/drawing/2014/main" id="{7738E37A-736C-4976-8E6A-DA554C3066AD}"/>
              </a:ext>
            </a:extLst>
          </p:cNvPr>
          <p:cNvSpPr/>
          <p:nvPr/>
        </p:nvSpPr>
        <p:spPr>
          <a:xfrm>
            <a:off x="8971629" y="3046362"/>
            <a:ext cx="986651" cy="1007276"/>
          </a:xfrm>
          <a:prstGeom prst="rightBrac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1B361E2-81C7-49AC-9912-233D87771606}"/>
              </a:ext>
            </a:extLst>
          </p:cNvPr>
          <p:cNvSpPr txBox="1"/>
          <p:nvPr/>
        </p:nvSpPr>
        <p:spPr>
          <a:xfrm>
            <a:off x="9933762" y="1505897"/>
            <a:ext cx="2258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Função Setup:</a:t>
            </a:r>
          </a:p>
          <a:p>
            <a:pPr algn="ctr"/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É chamada apenas na inicialização</a:t>
            </a:r>
            <a:endParaRPr lang="pt-BR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B348215-D9CE-41DC-A7AF-0279DC455305}"/>
              </a:ext>
            </a:extLst>
          </p:cNvPr>
          <p:cNvSpPr txBox="1"/>
          <p:nvPr/>
        </p:nvSpPr>
        <p:spPr>
          <a:xfrm>
            <a:off x="9997439" y="3376330"/>
            <a:ext cx="23054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Função Loop:</a:t>
            </a:r>
          </a:p>
          <a:p>
            <a:pPr algn="ctr"/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É chamada após o setup e repete enquanto estiver ligado</a:t>
            </a:r>
            <a:endParaRPr lang="pt-BR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87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0" y="355282"/>
            <a:ext cx="9753601" cy="999947"/>
          </a:xfrm>
        </p:spPr>
        <p:txBody>
          <a:bodyPr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Mão na massa!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164DDDD1-B47A-4243-95C0-37088516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56" y="1109037"/>
            <a:ext cx="6959887" cy="46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29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2107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2665699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45644573-E294-495C-9946-687E150E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5" b="89455" l="2500" r="96750">
                        <a14:foregroundMark x1="3750" y1="86545" x2="4250" y2="42545"/>
                        <a14:foregroundMark x1="4250" y1="42545" x2="15250" y2="59636"/>
                        <a14:foregroundMark x1="15250" y1="59636" x2="20500" y2="81091"/>
                        <a14:foregroundMark x1="20500" y1="81091" x2="26500" y2="56000"/>
                        <a14:foregroundMark x1="26500" y1="56000" x2="25500" y2="33455"/>
                        <a14:foregroundMark x1="25500" y1="33455" x2="39250" y2="42909"/>
                        <a14:foregroundMark x1="39250" y1="42909" x2="46000" y2="67636"/>
                        <a14:foregroundMark x1="46000" y1="67636" x2="57000" y2="81455"/>
                        <a14:foregroundMark x1="57000" y1="81455" x2="70500" y2="81455"/>
                        <a14:foregroundMark x1="70500" y1="81455" x2="81500" y2="70909"/>
                        <a14:foregroundMark x1="81500" y1="70909" x2="91000" y2="54909"/>
                        <a14:foregroundMark x1="91000" y1="54909" x2="79000" y2="47273"/>
                        <a14:foregroundMark x1="79000" y1="47273" x2="90250" y2="36727"/>
                        <a14:foregroundMark x1="90250" y1="36727" x2="62000" y2="27273"/>
                        <a14:foregroundMark x1="62000" y1="27273" x2="51000" y2="14182"/>
                        <a14:foregroundMark x1="51000" y1="14182" x2="38250" y2="9818"/>
                        <a14:foregroundMark x1="38250" y1="9818" x2="24500" y2="11273"/>
                        <a14:foregroundMark x1="24500" y1="11273" x2="13750" y2="21455"/>
                        <a14:foregroundMark x1="13750" y1="21455" x2="19000" y2="46545"/>
                        <a14:foregroundMark x1="19000" y1="46545" x2="17000" y2="67636"/>
                        <a14:foregroundMark x1="17000" y1="67636" x2="10250" y2="83636"/>
                        <a14:foregroundMark x1="10250" y1="83636" x2="51250" y2="88000"/>
                        <a14:foregroundMark x1="51250" y1="88000" x2="79750" y2="79636"/>
                        <a14:foregroundMark x1="79750" y1="79636" x2="88250" y2="66909"/>
                        <a14:foregroundMark x1="93500" y1="53818" x2="96750" y2="30182"/>
                        <a14:foregroundMark x1="96750" y1="30182" x2="85000" y2="22909"/>
                        <a14:foregroundMark x1="85000" y1="22909" x2="77750" y2="23273"/>
                        <a14:foregroundMark x1="7000" y1="34182" x2="3000" y2="57091"/>
                        <a14:foregroundMark x1="3000" y1="57091" x2="7250" y2="74545"/>
                        <a14:foregroundMark x1="7250" y1="74545" x2="11000" y2="79273"/>
                        <a14:foregroundMark x1="2750" y1="84000" x2="2500" y2="3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38100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EA8BAE4-8B85-4B16-BC95-0BFC36957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8872" y="1085886"/>
            <a:ext cx="5486804" cy="613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>
                <a:solidFill>
                  <a:srgbClr val="002060"/>
                </a:solidFill>
                <a:latin typeface="Consolas" panose="020B0609020204030204" pitchFamily="49" charset="0"/>
              </a:rPr>
              <a:t>Pegue o Arduino</a:t>
            </a:r>
          </a:p>
          <a:p>
            <a:pPr marL="0" indent="0">
              <a:buNone/>
            </a:pPr>
            <a:endParaRPr lang="fr-FR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1028" name="Picture 4" descr="Resultado de imagem para hands on arduino">
            <a:extLst>
              <a:ext uri="{FF2B5EF4-FFF2-40B4-BE49-F238E27FC236}">
                <a16:creationId xmlns:a16="http://schemas.microsoft.com/office/drawing/2014/main" id="{B99DC883-BCAB-418D-BE0E-D392F6131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2" r="5069" b="24980"/>
          <a:stretch/>
        </p:blipFill>
        <p:spPr bwMode="auto">
          <a:xfrm>
            <a:off x="5257598" y="2422418"/>
            <a:ext cx="5486804" cy="217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A519639-F93E-4CEE-8F3F-043B273B3817}"/>
              </a:ext>
            </a:extLst>
          </p:cNvPr>
          <p:cNvSpPr txBox="1">
            <a:spLocks/>
          </p:cNvSpPr>
          <p:nvPr/>
        </p:nvSpPr>
        <p:spPr>
          <a:xfrm>
            <a:off x="1295990" y="3428761"/>
            <a:ext cx="5486804" cy="613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rgbClr val="002060"/>
                </a:solidFill>
                <a:latin typeface="Consolas" panose="020B0609020204030204" pitchFamily="49" charset="0"/>
              </a:rPr>
              <a:t>Conecte no PC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17DDAB3-8631-4D5F-A1AE-E4FBE2062E88}"/>
              </a:ext>
            </a:extLst>
          </p:cNvPr>
          <p:cNvSpPr txBox="1">
            <a:spLocks/>
          </p:cNvSpPr>
          <p:nvPr/>
        </p:nvSpPr>
        <p:spPr>
          <a:xfrm>
            <a:off x="1881502" y="5125048"/>
            <a:ext cx="5486804" cy="613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dirty="0">
                <a:solidFill>
                  <a:srgbClr val="002060"/>
                </a:solidFill>
                <a:latin typeface="Consolas" panose="020B0609020204030204" pitchFamily="49" charset="0"/>
              </a:rPr>
              <a:t>Abra a IDE do Arduino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5C9792-2F7F-49A6-A43E-BDF67E882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550" y="4671166"/>
            <a:ext cx="1377950" cy="138982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490679-FA2F-4EA9-A2F9-2AD8FEF30DE7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O que é Arduino?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727D7-05B6-4702-80DD-BF7188A8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938" y="1336510"/>
            <a:ext cx="9753601" cy="93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olidFill>
                  <a:srgbClr val="002060"/>
                </a:solidFill>
                <a:latin typeface="Consolas" panose="020B0609020204030204" pitchFamily="49" charset="0"/>
              </a:rPr>
              <a:t>Microcontroladores</a:t>
            </a:r>
            <a:endParaRPr lang="pt-BR" sz="36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8" name="Picture 10" descr="Resultado de imagem para microcontroladores marcas">
            <a:extLst>
              <a:ext uri="{FF2B5EF4-FFF2-40B4-BE49-F238E27FC236}">
                <a16:creationId xmlns:a16="http://schemas.microsoft.com/office/drawing/2014/main" id="{50D5BCF7-AA38-49DD-AC59-1C779E98E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006" y="2234579"/>
            <a:ext cx="4495593" cy="339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atmel atmega328 png">
            <a:extLst>
              <a:ext uri="{FF2B5EF4-FFF2-40B4-BE49-F238E27FC236}">
                <a16:creationId xmlns:a16="http://schemas.microsoft.com/office/drawing/2014/main" id="{23293332-1D91-46D9-AA32-2B8F41A0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14" y="2598001"/>
            <a:ext cx="4915108" cy="267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5EF57CC-6AF8-41A8-94E2-02879976C8FB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756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580E2A-6457-4012-996B-DD53440F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-12109"/>
            <a:ext cx="11874500" cy="6882217"/>
          </a:xfrm>
          <a:prstGeom prst="rect">
            <a:avLst/>
          </a:prstGeom>
        </p:spPr>
      </p:pic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5" name="Conector: Angulado 24">
            <a:extLst>
              <a:ext uri="{FF2B5EF4-FFF2-40B4-BE49-F238E27FC236}">
                <a16:creationId xmlns:a16="http://schemas.microsoft.com/office/drawing/2014/main" id="{2EDE9ECB-E163-4508-A590-7B8F13F9A429}"/>
              </a:ext>
            </a:extLst>
          </p:cNvPr>
          <p:cNvCxnSpPr>
            <a:cxnSpLocks/>
          </p:cNvCxnSpPr>
          <p:nvPr/>
        </p:nvCxnSpPr>
        <p:spPr>
          <a:xfrm flipH="1">
            <a:off x="9841707" y="957264"/>
            <a:ext cx="445293" cy="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1106278-E960-474E-A614-CE2DEE438CEC}"/>
              </a:ext>
            </a:extLst>
          </p:cNvPr>
          <p:cNvSpPr/>
          <p:nvPr/>
        </p:nvSpPr>
        <p:spPr>
          <a:xfrm>
            <a:off x="2511704" y="571501"/>
            <a:ext cx="1361796" cy="3857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59D68D3D-5238-4CB6-B3AD-24C1C208FF36}"/>
              </a:ext>
            </a:extLst>
          </p:cNvPr>
          <p:cNvSpPr/>
          <p:nvPr/>
        </p:nvSpPr>
        <p:spPr>
          <a:xfrm>
            <a:off x="9055100" y="4876801"/>
            <a:ext cx="2400300" cy="3857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309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E23F7C1-CEB2-4E42-8B72-7DCBE1A3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0"/>
            <a:ext cx="10211137" cy="6858000"/>
          </a:xfrm>
          <a:prstGeom prst="rect">
            <a:avLst/>
          </a:prstGeom>
        </p:spPr>
      </p:pic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5" name="Conector: Angulado 24">
            <a:extLst>
              <a:ext uri="{FF2B5EF4-FFF2-40B4-BE49-F238E27FC236}">
                <a16:creationId xmlns:a16="http://schemas.microsoft.com/office/drawing/2014/main" id="{2EDE9ECB-E163-4508-A590-7B8F13F9A429}"/>
              </a:ext>
            </a:extLst>
          </p:cNvPr>
          <p:cNvCxnSpPr>
            <a:cxnSpLocks/>
          </p:cNvCxnSpPr>
          <p:nvPr/>
        </p:nvCxnSpPr>
        <p:spPr>
          <a:xfrm flipH="1">
            <a:off x="9841707" y="957264"/>
            <a:ext cx="445293" cy="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59D68D3D-5238-4CB6-B3AD-24C1C208FF36}"/>
              </a:ext>
            </a:extLst>
          </p:cNvPr>
          <p:cNvSpPr/>
          <p:nvPr/>
        </p:nvSpPr>
        <p:spPr>
          <a:xfrm>
            <a:off x="7441406" y="2827834"/>
            <a:ext cx="3755567" cy="3857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612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355282"/>
            <a:ext cx="5950494" cy="999947"/>
          </a:xfrm>
        </p:spPr>
        <p:txBody>
          <a:bodyPr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1º Programa: Blink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61515" y="1285123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51184" y="1891465"/>
            <a:ext cx="595049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Consolas" panose="020B0609020204030204" pitchFamily="49" charset="0"/>
              </a:rPr>
              <a:t>Fazer um led piscar com intervalos de tempo definidos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61514" y="4026721"/>
            <a:ext cx="9868971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4000" dirty="0">
                <a:latin typeface="Consolas" panose="020B0609020204030204" pitchFamily="49" charset="0"/>
              </a:rPr>
              <a:t>Saída</a:t>
            </a:r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fr-FR" sz="4000" dirty="0">
                <a:latin typeface="Consolas" panose="020B0609020204030204" pitchFamily="49" charset="0"/>
              </a:rPr>
              <a:t>de</a:t>
            </a:r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fr-FR" sz="4000" dirty="0">
                <a:latin typeface="Consolas" panose="020B0609020204030204" pitchFamily="49" charset="0"/>
              </a:rPr>
              <a:t>Portas Digitais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49D96DFC-E566-481E-89AC-24210B651A30}"/>
              </a:ext>
            </a:extLst>
          </p:cNvPr>
          <p:cNvSpPr txBox="1">
            <a:spLocks/>
          </p:cNvSpPr>
          <p:nvPr/>
        </p:nvSpPr>
        <p:spPr>
          <a:xfrm>
            <a:off x="1176021" y="4352286"/>
            <a:ext cx="10163272" cy="2050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Consolas" panose="020B0609020204030204" pitchFamily="49" charset="0"/>
              </a:rPr>
              <a:t>Portas digitais fornecem apenas dois valores de tensão:</a:t>
            </a:r>
          </a:p>
          <a:p>
            <a:pPr algn="ctr"/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Alto: </a:t>
            </a:r>
            <a:r>
              <a:rPr lang="fr-FR" sz="3200" dirty="0">
                <a:latin typeface="Consolas" panose="020B0609020204030204" pitchFamily="49" charset="0"/>
              </a:rPr>
              <a:t>5V e </a:t>
            </a:r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Baixo: </a:t>
            </a:r>
            <a:r>
              <a:rPr lang="fr-FR" sz="3200" dirty="0">
                <a:latin typeface="Consolas" panose="020B0609020204030204" pitchFamily="49" charset="0"/>
              </a:rPr>
              <a:t>0V (GND)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28" name="Picture 4" descr="Imagem relacionada">
            <a:extLst>
              <a:ext uri="{FF2B5EF4-FFF2-40B4-BE49-F238E27FC236}">
                <a16:creationId xmlns:a16="http://schemas.microsoft.com/office/drawing/2014/main" id="{411DFE7F-6033-45CB-AF24-0CC1BD321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0" b="60825"/>
          <a:stretch/>
        </p:blipFill>
        <p:spPr bwMode="auto">
          <a:xfrm rot="5400000">
            <a:off x="5844482" y="2051432"/>
            <a:ext cx="3013707" cy="1352287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54DDA0D8-461C-4686-95FD-F7A1398C01CF}"/>
              </a:ext>
            </a:extLst>
          </p:cNvPr>
          <p:cNvSpPr txBox="1">
            <a:spLocks/>
          </p:cNvSpPr>
          <p:nvPr/>
        </p:nvSpPr>
        <p:spPr>
          <a:xfrm>
            <a:off x="8789835" y="2409259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Portas Digitais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30" name="Chave Direita 29">
            <a:extLst>
              <a:ext uri="{FF2B5EF4-FFF2-40B4-BE49-F238E27FC236}">
                <a16:creationId xmlns:a16="http://schemas.microsoft.com/office/drawing/2014/main" id="{70535E64-3CE0-4D91-BCE9-887EE7D577A2}"/>
              </a:ext>
            </a:extLst>
          </p:cNvPr>
          <p:cNvSpPr/>
          <p:nvPr/>
        </p:nvSpPr>
        <p:spPr>
          <a:xfrm>
            <a:off x="7953255" y="1727201"/>
            <a:ext cx="624116" cy="2180818"/>
          </a:xfrm>
          <a:prstGeom prst="rightBrac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AE4315D-56BC-4189-9791-80522CF07DB4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74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6" y="-2852"/>
            <a:ext cx="5950494" cy="999947"/>
          </a:xfrm>
        </p:spPr>
        <p:txBody>
          <a:bodyPr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1º Programa: Blink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13931C4-9A19-43AE-8111-DB86D7E2FD9A}"/>
              </a:ext>
            </a:extLst>
          </p:cNvPr>
          <p:cNvSpPr txBox="1">
            <a:spLocks/>
          </p:cNvSpPr>
          <p:nvPr/>
        </p:nvSpPr>
        <p:spPr>
          <a:xfrm>
            <a:off x="1287930" y="3066173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digitalWrite(pino, nível)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45506" y="980420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F408758B-D5D4-4EB0-9462-5DEBF3C65FC9}"/>
              </a:ext>
            </a:extLst>
          </p:cNvPr>
          <p:cNvSpPr txBox="1">
            <a:spLocks/>
          </p:cNvSpPr>
          <p:nvPr/>
        </p:nvSpPr>
        <p:spPr>
          <a:xfrm>
            <a:off x="1392539" y="4771689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delay(tempo)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FDEA238D-5EBF-42C2-B741-48798C53A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00"/>
          <a:stretch/>
        </p:blipFill>
        <p:spPr bwMode="auto">
          <a:xfrm>
            <a:off x="305239" y="2214710"/>
            <a:ext cx="2670286" cy="464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7DF4F38-56B3-4E7C-97EA-9E74E9833BB1}"/>
              </a:ext>
            </a:extLst>
          </p:cNvPr>
          <p:cNvSpPr txBox="1">
            <a:spLocks/>
          </p:cNvSpPr>
          <p:nvPr/>
        </p:nvSpPr>
        <p:spPr>
          <a:xfrm>
            <a:off x="81885" y="1634576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Obs.: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227A4E-CBFE-4428-9F2F-6D00136F4728}"/>
              </a:ext>
            </a:extLst>
          </p:cNvPr>
          <p:cNvSpPr/>
          <p:nvPr/>
        </p:nvSpPr>
        <p:spPr>
          <a:xfrm>
            <a:off x="305239" y="3596640"/>
            <a:ext cx="2544641" cy="233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FDD7D47B-2F50-461B-B879-DDAA17E45571}"/>
              </a:ext>
            </a:extLst>
          </p:cNvPr>
          <p:cNvSpPr/>
          <p:nvPr/>
        </p:nvSpPr>
        <p:spPr>
          <a:xfrm>
            <a:off x="265594" y="2590984"/>
            <a:ext cx="647785" cy="626408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inal de Adição 14">
            <a:extLst>
              <a:ext uri="{FF2B5EF4-FFF2-40B4-BE49-F238E27FC236}">
                <a16:creationId xmlns:a16="http://schemas.microsoft.com/office/drawing/2014/main" id="{3B4A521D-6166-4DCF-82C2-C1594ECCF3A3}"/>
              </a:ext>
            </a:extLst>
          </p:cNvPr>
          <p:cNvSpPr/>
          <p:nvPr/>
        </p:nvSpPr>
        <p:spPr>
          <a:xfrm>
            <a:off x="265593" y="4861592"/>
            <a:ext cx="647785" cy="626408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inal de Subtração 15">
            <a:extLst>
              <a:ext uri="{FF2B5EF4-FFF2-40B4-BE49-F238E27FC236}">
                <a16:creationId xmlns:a16="http://schemas.microsoft.com/office/drawing/2014/main" id="{086C85A5-F149-450F-92EA-AB0DF4B6C628}"/>
              </a:ext>
            </a:extLst>
          </p:cNvPr>
          <p:cNvSpPr/>
          <p:nvPr/>
        </p:nvSpPr>
        <p:spPr>
          <a:xfrm>
            <a:off x="2161915" y="2611004"/>
            <a:ext cx="647785" cy="626408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inal de Subtração 16">
            <a:extLst>
              <a:ext uri="{FF2B5EF4-FFF2-40B4-BE49-F238E27FC236}">
                <a16:creationId xmlns:a16="http://schemas.microsoft.com/office/drawing/2014/main" id="{42671ACC-2591-40CA-8B6C-D6438B658D39}"/>
              </a:ext>
            </a:extLst>
          </p:cNvPr>
          <p:cNvSpPr/>
          <p:nvPr/>
        </p:nvSpPr>
        <p:spPr>
          <a:xfrm>
            <a:off x="2161915" y="4881592"/>
            <a:ext cx="647785" cy="626408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equipamentos eletrônicos, circuito&#10;&#10;Descrição gerada com alta confiança">
            <a:extLst>
              <a:ext uri="{FF2B5EF4-FFF2-40B4-BE49-F238E27FC236}">
                <a16:creationId xmlns:a16="http://schemas.microsoft.com/office/drawing/2014/main" id="{39FD6DA5-4B58-4653-8773-B666D6E576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7"/>
          <a:stretch/>
        </p:blipFill>
        <p:spPr>
          <a:xfrm>
            <a:off x="2860094" y="980421"/>
            <a:ext cx="9364741" cy="59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28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9B4869D-8BCC-49CB-B000-8E91D2A41155}"/>
              </a:ext>
            </a:extLst>
          </p:cNvPr>
          <p:cNvSpPr/>
          <p:nvPr/>
        </p:nvSpPr>
        <p:spPr>
          <a:xfrm>
            <a:off x="1325005" y="3276702"/>
            <a:ext cx="9541990" cy="1427862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CC47D29-FF81-4AF0-A030-5D100044FB03}"/>
              </a:ext>
            </a:extLst>
          </p:cNvPr>
          <p:cNvSpPr/>
          <p:nvPr/>
        </p:nvSpPr>
        <p:spPr>
          <a:xfrm>
            <a:off x="1325005" y="1744548"/>
            <a:ext cx="9541990" cy="1427862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355282"/>
            <a:ext cx="5950494" cy="999947"/>
          </a:xfrm>
        </p:spPr>
        <p:txBody>
          <a:bodyPr/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1º Programa: Blink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1813" y="32396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6813" y="3797567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84AD8EE-0BA4-4A17-9D42-AFF2259AC131}"/>
              </a:ext>
            </a:extLst>
          </p:cNvPr>
          <p:cNvSpPr txBox="1">
            <a:spLocks/>
          </p:cNvSpPr>
          <p:nvPr/>
        </p:nvSpPr>
        <p:spPr>
          <a:xfrm>
            <a:off x="6207909" y="2243643"/>
            <a:ext cx="4616726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INPUT</a:t>
            </a:r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: "Recebe" energia</a:t>
            </a:r>
          </a:p>
          <a:p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OUTPUT</a:t>
            </a:r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:"Fornece" energia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Seta: Dobrada 8">
            <a:extLst>
              <a:ext uri="{FF2B5EF4-FFF2-40B4-BE49-F238E27FC236}">
                <a16:creationId xmlns:a16="http://schemas.microsoft.com/office/drawing/2014/main" id="{D91B0674-24DD-4680-BDF8-C54C15C0FBA9}"/>
              </a:ext>
            </a:extLst>
          </p:cNvPr>
          <p:cNvSpPr/>
          <p:nvPr/>
        </p:nvSpPr>
        <p:spPr>
          <a:xfrm flipV="1">
            <a:off x="4968874" y="2286431"/>
            <a:ext cx="1250293" cy="609106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8DA8BDF-6A4A-4A27-A3A2-64C3659778D6}"/>
              </a:ext>
            </a:extLst>
          </p:cNvPr>
          <p:cNvSpPr txBox="1">
            <a:spLocks/>
          </p:cNvSpPr>
          <p:nvPr/>
        </p:nvSpPr>
        <p:spPr>
          <a:xfrm>
            <a:off x="2636076" y="2431923"/>
            <a:ext cx="2173151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Nº do pino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C68F1FBA-BF65-427D-8B42-A0521DD3BA16}"/>
              </a:ext>
            </a:extLst>
          </p:cNvPr>
          <p:cNvSpPr/>
          <p:nvPr/>
        </p:nvSpPr>
        <p:spPr>
          <a:xfrm>
            <a:off x="3267683" y="2327631"/>
            <a:ext cx="484632" cy="40839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13931C4-9A19-43AE-8111-DB86D7E2FD9A}"/>
              </a:ext>
            </a:extLst>
          </p:cNvPr>
          <p:cNvSpPr txBox="1">
            <a:spLocks/>
          </p:cNvSpPr>
          <p:nvPr/>
        </p:nvSpPr>
        <p:spPr>
          <a:xfrm>
            <a:off x="1287930" y="3066173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digitalWrite(pino, nível)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Seta: Dobrada 12">
            <a:extLst>
              <a:ext uri="{FF2B5EF4-FFF2-40B4-BE49-F238E27FC236}">
                <a16:creationId xmlns:a16="http://schemas.microsoft.com/office/drawing/2014/main" id="{C4F06590-5938-47C4-B3E4-5E8561C390D7}"/>
              </a:ext>
            </a:extLst>
          </p:cNvPr>
          <p:cNvSpPr/>
          <p:nvPr/>
        </p:nvSpPr>
        <p:spPr>
          <a:xfrm flipV="1">
            <a:off x="6369563" y="3742685"/>
            <a:ext cx="704832" cy="554190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61515" y="660870"/>
            <a:ext cx="2989753" cy="149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Funções: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667E022-572F-4414-8316-837CA9744A01}"/>
              </a:ext>
            </a:extLst>
          </p:cNvPr>
          <p:cNvSpPr/>
          <p:nvPr/>
        </p:nvSpPr>
        <p:spPr>
          <a:xfrm>
            <a:off x="1310499" y="4780551"/>
            <a:ext cx="9541990" cy="999947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6783FB2-57DA-4C9F-9EB2-FAA3BA5F09E5}"/>
              </a:ext>
            </a:extLst>
          </p:cNvPr>
          <p:cNvSpPr txBox="1">
            <a:spLocks/>
          </p:cNvSpPr>
          <p:nvPr/>
        </p:nvSpPr>
        <p:spPr>
          <a:xfrm>
            <a:off x="3772132" y="3886334"/>
            <a:ext cx="2173151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Nº do pino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0B539F3E-DF5E-4669-A9EE-B5B212DCF717}"/>
              </a:ext>
            </a:extLst>
          </p:cNvPr>
          <p:cNvSpPr/>
          <p:nvPr/>
        </p:nvSpPr>
        <p:spPr>
          <a:xfrm rot="16200000">
            <a:off x="4733344" y="4802191"/>
            <a:ext cx="471061" cy="95482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71BE9275-FF06-4126-A4B2-8ABDA18D97EA}"/>
              </a:ext>
            </a:extLst>
          </p:cNvPr>
          <p:cNvSpPr txBox="1">
            <a:spLocks/>
          </p:cNvSpPr>
          <p:nvPr/>
        </p:nvSpPr>
        <p:spPr>
          <a:xfrm>
            <a:off x="7089873" y="3813669"/>
            <a:ext cx="4616726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HIGH</a:t>
            </a:r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: 5V </a:t>
            </a:r>
            <a:r>
              <a:rPr lang="fr-FR" sz="2000" dirty="0">
                <a:solidFill>
                  <a:schemeClr val="bg1"/>
                </a:solidFill>
                <a:latin typeface="Consolas" panose="020B0609020204030204" pitchFamily="49" charset="0"/>
              </a:rPr>
              <a:t>(nível alto)</a:t>
            </a:r>
          </a:p>
          <a:p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LOW</a:t>
            </a:r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: 0V </a:t>
            </a:r>
            <a:r>
              <a:rPr lang="fr-FR" sz="2000" dirty="0">
                <a:solidFill>
                  <a:schemeClr val="bg1"/>
                </a:solidFill>
                <a:latin typeface="Consolas" panose="020B0609020204030204" pitchFamily="49" charset="0"/>
              </a:rPr>
              <a:t>(nível baixo)</a:t>
            </a:r>
          </a:p>
          <a:p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F408758B-D5D4-4EB0-9462-5DEBF3C65FC9}"/>
              </a:ext>
            </a:extLst>
          </p:cNvPr>
          <p:cNvSpPr txBox="1">
            <a:spLocks/>
          </p:cNvSpPr>
          <p:nvPr/>
        </p:nvSpPr>
        <p:spPr>
          <a:xfrm>
            <a:off x="1392539" y="4771689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delay(tempo)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D275A621-00F3-419E-BE1A-1F75DD993E56}"/>
              </a:ext>
            </a:extLst>
          </p:cNvPr>
          <p:cNvSpPr txBox="1">
            <a:spLocks/>
          </p:cNvSpPr>
          <p:nvPr/>
        </p:nvSpPr>
        <p:spPr>
          <a:xfrm>
            <a:off x="5537269" y="5046455"/>
            <a:ext cx="4616726" cy="45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Tempo em </a:t>
            </a:r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milissegundos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7D3F6A6-EABE-48C7-9413-822D92A767CA}"/>
              </a:ext>
            </a:extLst>
          </p:cNvPr>
          <p:cNvSpPr/>
          <p:nvPr/>
        </p:nvSpPr>
        <p:spPr>
          <a:xfrm>
            <a:off x="4417388" y="3771379"/>
            <a:ext cx="484632" cy="40839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49F6B3D3-8466-4E3F-B1C2-0DF4F7353A15}"/>
              </a:ext>
            </a:extLst>
          </p:cNvPr>
          <p:cNvSpPr txBox="1">
            <a:spLocks/>
          </p:cNvSpPr>
          <p:nvPr/>
        </p:nvSpPr>
        <p:spPr>
          <a:xfrm>
            <a:off x="6132142" y="5079520"/>
            <a:ext cx="5221658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solidFill>
                  <a:schemeClr val="bg1"/>
                </a:solidFill>
                <a:latin typeface="Consolas" panose="020B0609020204030204" pitchFamily="49" charset="0"/>
              </a:rPr>
              <a:t>(1000 ms = 1 segundo)</a:t>
            </a:r>
            <a:endParaRPr lang="pt-BR" sz="20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3C8F19-A954-41F9-A487-9F43736D4085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460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61514" y="1504943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F408758B-D5D4-4EB0-9462-5DEBF3C65FC9}"/>
              </a:ext>
            </a:extLst>
          </p:cNvPr>
          <p:cNvSpPr txBox="1">
            <a:spLocks/>
          </p:cNvSpPr>
          <p:nvPr/>
        </p:nvSpPr>
        <p:spPr>
          <a:xfrm>
            <a:off x="1392539" y="4771689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delay(tempo)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61514" y="1850062"/>
            <a:ext cx="9223452" cy="1498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Consolas" panose="020B0609020204030204" pitchFamily="49" charset="0"/>
              </a:rPr>
              <a:t>Fazer um led piscar quando um botão for apertado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61514" y="3036879"/>
            <a:ext cx="10014486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4000" dirty="0">
                <a:latin typeface="Consolas" panose="020B0609020204030204" pitchFamily="49" charset="0"/>
              </a:rPr>
              <a:t>Entrada</a:t>
            </a:r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fr-FR" sz="4000" dirty="0">
                <a:latin typeface="Consolas" panose="020B0609020204030204" pitchFamily="49" charset="0"/>
              </a:rPr>
              <a:t>de</a:t>
            </a:r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fr-FR" sz="4000" dirty="0">
                <a:latin typeface="Consolas" panose="020B0609020204030204" pitchFamily="49" charset="0"/>
              </a:rPr>
              <a:t>Portas Digitais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49D96DFC-E566-481E-89AC-24210B651A30}"/>
              </a:ext>
            </a:extLst>
          </p:cNvPr>
          <p:cNvSpPr txBox="1">
            <a:spLocks/>
          </p:cNvSpPr>
          <p:nvPr/>
        </p:nvSpPr>
        <p:spPr>
          <a:xfrm>
            <a:off x="1176021" y="3449945"/>
            <a:ext cx="9223452" cy="2573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Consolas" panose="020B0609020204030204" pitchFamily="49" charset="0"/>
              </a:rPr>
              <a:t>Portas digitais identificam apenas dois valores de tensão:</a:t>
            </a:r>
          </a:p>
          <a:p>
            <a:pPr algn="ctr"/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Alto: </a:t>
            </a:r>
            <a:r>
              <a:rPr lang="fr-FR" sz="3200" dirty="0">
                <a:latin typeface="Consolas" panose="020B0609020204030204" pitchFamily="49" charset="0"/>
              </a:rPr>
              <a:t>5V e </a:t>
            </a:r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Baixo: </a:t>
            </a:r>
            <a:r>
              <a:rPr lang="fr-FR" sz="3200" dirty="0">
                <a:latin typeface="Consolas" panose="020B0609020204030204" pitchFamily="49" charset="0"/>
              </a:rPr>
              <a:t>0V (GND)</a:t>
            </a:r>
          </a:p>
          <a:p>
            <a:pPr algn="ctr"/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Valores intermediários retornam valores aleatórios!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B72CCD-240D-46FA-8ADA-BC0ABE1B5B21}"/>
              </a:ext>
            </a:extLst>
          </p:cNvPr>
          <p:cNvSpPr txBox="1">
            <a:spLocks/>
          </p:cNvSpPr>
          <p:nvPr/>
        </p:nvSpPr>
        <p:spPr>
          <a:xfrm>
            <a:off x="1176020" y="355282"/>
            <a:ext cx="10177780" cy="16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Consolas" panose="020B0609020204030204" pitchFamily="49" charset="0"/>
              </a:rPr>
              <a:t>2º Programa: LED controlado por botão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B89F0B-1803-4B4E-9F93-0D05C44C221B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329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13931C4-9A19-43AE-8111-DB86D7E2FD9A}"/>
              </a:ext>
            </a:extLst>
          </p:cNvPr>
          <p:cNvSpPr txBox="1">
            <a:spLocks/>
          </p:cNvSpPr>
          <p:nvPr/>
        </p:nvSpPr>
        <p:spPr>
          <a:xfrm>
            <a:off x="1287930" y="3066173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digitalWrite(pino, nível)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0" y="645094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7DF4F38-56B3-4E7C-97EA-9E74E9833BB1}"/>
              </a:ext>
            </a:extLst>
          </p:cNvPr>
          <p:cNvSpPr txBox="1">
            <a:spLocks/>
          </p:cNvSpPr>
          <p:nvPr/>
        </p:nvSpPr>
        <p:spPr>
          <a:xfrm>
            <a:off x="-43436" y="1760820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Obs.: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2AC971B-EA9E-46C1-B31C-6A3F84ECE08E}"/>
              </a:ext>
            </a:extLst>
          </p:cNvPr>
          <p:cNvSpPr txBox="1">
            <a:spLocks/>
          </p:cNvSpPr>
          <p:nvPr/>
        </p:nvSpPr>
        <p:spPr>
          <a:xfrm>
            <a:off x="0" y="-73761"/>
            <a:ext cx="12046494" cy="999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Consolas" panose="020B0609020204030204" pitchFamily="49" charset="0"/>
              </a:rPr>
              <a:t>2º Programa: LED controlado por botão</a:t>
            </a:r>
            <a:endParaRPr lang="pt-BR" dirty="0">
              <a:latin typeface="Consolas" panose="020B0609020204030204" pitchFamily="49" charset="0"/>
            </a:endParaRPr>
          </a:p>
        </p:txBody>
      </p:sp>
      <p:pic>
        <p:nvPicPr>
          <p:cNvPr id="11266" name="Picture 2" descr="Imagem relacionada">
            <a:extLst>
              <a:ext uri="{FF2B5EF4-FFF2-40B4-BE49-F238E27FC236}">
                <a16:creationId xmlns:a16="http://schemas.microsoft.com/office/drawing/2014/main" id="{EEA35A18-D933-49DA-A47C-099D6B22A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8" t="67604" r="39129" b="7606"/>
          <a:stretch/>
        </p:blipFill>
        <p:spPr bwMode="auto">
          <a:xfrm>
            <a:off x="145506" y="4448889"/>
            <a:ext cx="2568665" cy="18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8AA0EA1-6F44-47EC-8780-65EFDEA0B6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67" b="55990" l="32284" r="52782">
                        <a14:foregroundMark x1="32357" y1="52474" x2="37628" y2="52083"/>
                        <a14:foregroundMark x1="32943" y1="30729" x2="36091" y2="30729"/>
                        <a14:foregroundMark x1="52050" y1="53776" x2="45974" y2="51693"/>
                        <a14:foregroundMark x1="48243" y1="50391" x2="48536" y2="50391"/>
                        <a14:foregroundMark x1="48536" y1="33203" x2="47511" y2="29167"/>
                      </a14:backgroundRemoval>
                    </a14:imgEffect>
                  </a14:imgLayer>
                </a14:imgProps>
              </a:ext>
            </a:extLst>
          </a:blip>
          <a:srcRect l="30545" t="26841" r="44706" b="40705"/>
          <a:stretch/>
        </p:blipFill>
        <p:spPr>
          <a:xfrm>
            <a:off x="313589" y="2647294"/>
            <a:ext cx="2409082" cy="1776172"/>
          </a:xfrm>
          <a:prstGeom prst="rect">
            <a:avLst/>
          </a:prstGeom>
        </p:spPr>
      </p:pic>
      <p:pic>
        <p:nvPicPr>
          <p:cNvPr id="20" name="Imagem 19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id="{D78D957E-46B9-489F-9BD9-6A4AC5231E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68"/>
          <a:stretch/>
        </p:blipFill>
        <p:spPr>
          <a:xfrm>
            <a:off x="2927871" y="926187"/>
            <a:ext cx="9264129" cy="60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04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CC47D29-FF81-4AF0-A030-5D100044FB03}"/>
              </a:ext>
            </a:extLst>
          </p:cNvPr>
          <p:cNvSpPr/>
          <p:nvPr/>
        </p:nvSpPr>
        <p:spPr>
          <a:xfrm>
            <a:off x="1084743" y="2690799"/>
            <a:ext cx="9541990" cy="1427862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726290" y="2537288"/>
            <a:ext cx="4890739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digitalRead(pino)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84AD8EE-0BA4-4A17-9D42-AFF2259AC131}"/>
              </a:ext>
            </a:extLst>
          </p:cNvPr>
          <p:cNvSpPr txBox="1">
            <a:spLocks/>
          </p:cNvSpPr>
          <p:nvPr/>
        </p:nvSpPr>
        <p:spPr>
          <a:xfrm>
            <a:off x="5591714" y="2755570"/>
            <a:ext cx="4616726" cy="1163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Retorna</a:t>
            </a:r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</a:p>
          <a:p>
            <a:pPr algn="ctr"/>
            <a:r>
              <a:rPr lang="fr-FR" sz="2800" dirty="0">
                <a:solidFill>
                  <a:srgbClr val="00FF00"/>
                </a:solidFill>
                <a:latin typeface="Consolas" panose="020B0609020204030204" pitchFamily="49" charset="0"/>
              </a:rPr>
              <a:t>1</a:t>
            </a:r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 para 5V e </a:t>
            </a:r>
            <a:r>
              <a:rPr lang="fr-FR" sz="2800" dirty="0">
                <a:solidFill>
                  <a:srgbClr val="00FF00"/>
                </a:solidFill>
                <a:latin typeface="Consolas" panose="020B0609020204030204" pitchFamily="49" charset="0"/>
              </a:rPr>
              <a:t>0</a:t>
            </a:r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 para 0V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8DA8BDF-6A4A-4A27-A3A2-64C3659778D6}"/>
              </a:ext>
            </a:extLst>
          </p:cNvPr>
          <p:cNvSpPr txBox="1">
            <a:spLocks/>
          </p:cNvSpPr>
          <p:nvPr/>
        </p:nvSpPr>
        <p:spPr>
          <a:xfrm>
            <a:off x="3261253" y="3404730"/>
            <a:ext cx="2173151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Nº do pino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C68F1FBA-BF65-427D-8B42-A0521DD3BA16}"/>
              </a:ext>
            </a:extLst>
          </p:cNvPr>
          <p:cNvSpPr/>
          <p:nvPr/>
        </p:nvSpPr>
        <p:spPr>
          <a:xfrm>
            <a:off x="4105513" y="3271044"/>
            <a:ext cx="484632" cy="40839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76020" y="1935092"/>
            <a:ext cx="2989753" cy="767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Função: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AEFB2D2E-184C-47A4-9C78-693B33EDA036}"/>
              </a:ext>
            </a:extLst>
          </p:cNvPr>
          <p:cNvSpPr txBox="1">
            <a:spLocks/>
          </p:cNvSpPr>
          <p:nvPr/>
        </p:nvSpPr>
        <p:spPr>
          <a:xfrm>
            <a:off x="1176020" y="355282"/>
            <a:ext cx="10177780" cy="16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Consolas" panose="020B0609020204030204" pitchFamily="49" charset="0"/>
              </a:rPr>
              <a:t>2º Programa: LED controlado por botão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ABF12F-31EC-45FD-BA04-3C5AA3848E86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701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0" y="355282"/>
            <a:ext cx="10177780" cy="1633175"/>
          </a:xfrm>
        </p:spPr>
        <p:txBody>
          <a:bodyPr>
            <a:norm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3º Programa: Semáforo com controle de tempo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8BBB1D0-6CD9-46AF-9A26-A8C9C7B0CF08}"/>
              </a:ext>
            </a:extLst>
          </p:cNvPr>
          <p:cNvSpPr txBox="1">
            <a:spLocks/>
          </p:cNvSpPr>
          <p:nvPr/>
        </p:nvSpPr>
        <p:spPr>
          <a:xfrm>
            <a:off x="1161514" y="1745502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47326675-6905-4E02-B35D-03E61AA90CBC}"/>
              </a:ext>
            </a:extLst>
          </p:cNvPr>
          <p:cNvSpPr txBox="1">
            <a:spLocks/>
          </p:cNvSpPr>
          <p:nvPr/>
        </p:nvSpPr>
        <p:spPr>
          <a:xfrm>
            <a:off x="1176020" y="2328330"/>
            <a:ext cx="9223452" cy="1498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Consolas" panose="020B0609020204030204" pitchFamily="49" charset="0"/>
              </a:rPr>
              <a:t>Elaborar um semáforo com 3 LEDs cujo tempo de operação varie de acordo com a tensão de saída do potenciômetro.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7B4946BB-AF7B-492F-B84F-82F62F8D48D1}"/>
              </a:ext>
            </a:extLst>
          </p:cNvPr>
          <p:cNvSpPr txBox="1">
            <a:spLocks/>
          </p:cNvSpPr>
          <p:nvPr/>
        </p:nvSpPr>
        <p:spPr>
          <a:xfrm>
            <a:off x="1161514" y="4540162"/>
            <a:ext cx="9223452" cy="1419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Consolas" panose="020B0609020204030204" pitchFamily="49" charset="0"/>
              </a:rPr>
              <a:t>Portas analógicas conseguem identificar valores de entrada tensão entre 0 e 5 Volts.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A1B47D7-CCF5-4677-83B4-DDF4A2E60640}"/>
              </a:ext>
            </a:extLst>
          </p:cNvPr>
          <p:cNvSpPr txBox="1">
            <a:spLocks/>
          </p:cNvSpPr>
          <p:nvPr/>
        </p:nvSpPr>
        <p:spPr>
          <a:xfrm>
            <a:off x="1161514" y="3963226"/>
            <a:ext cx="10014486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4000" dirty="0">
                <a:latin typeface="Consolas" panose="020B0609020204030204" pitchFamily="49" charset="0"/>
              </a:rPr>
              <a:t>Entrada</a:t>
            </a:r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fr-FR" sz="4000" dirty="0">
                <a:latin typeface="Consolas" panose="020B0609020204030204" pitchFamily="49" charset="0"/>
              </a:rPr>
              <a:t>de</a:t>
            </a:r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fr-FR" sz="4000" dirty="0">
                <a:latin typeface="Consolas" panose="020B0609020204030204" pitchFamily="49" charset="0"/>
              </a:rPr>
              <a:t>Portas Analógicas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CD1C4D-F67C-457F-8B25-F482A4C28213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16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0" y="512316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EDEB2B5-6993-4D0E-8FC1-3411061A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1052"/>
          </a:xfrm>
        </p:spPr>
        <p:txBody>
          <a:bodyPr>
            <a:normAutofit/>
          </a:bodyPr>
          <a:lstStyle/>
          <a:p>
            <a:r>
              <a:rPr lang="fr-FR" sz="3600" dirty="0">
                <a:latin typeface="Consolas" panose="020B0609020204030204" pitchFamily="49" charset="0"/>
              </a:rPr>
              <a:t>3º Programa: Semáforo com controle de tempo</a:t>
            </a:r>
            <a:endParaRPr lang="pt-BR" sz="3600" dirty="0">
              <a:latin typeface="Consolas" panose="020B0609020204030204" pitchFamily="49" charset="0"/>
            </a:endParaRPr>
          </a:p>
        </p:txBody>
      </p:sp>
      <p:pic>
        <p:nvPicPr>
          <p:cNvPr id="3" name="Imagem 2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080033FD-5B39-48D5-AFA1-F171657F2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01"/>
          <a:stretch/>
        </p:blipFill>
        <p:spPr>
          <a:xfrm>
            <a:off x="1281440" y="1227903"/>
            <a:ext cx="9629120" cy="56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0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O que é Arduino?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727D7-05B6-4702-80DD-BF7188A8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937" y="1527832"/>
            <a:ext cx="9753601" cy="93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olidFill>
                  <a:srgbClr val="002060"/>
                </a:solidFill>
                <a:latin typeface="Consolas" panose="020B0609020204030204" pitchFamily="49" charset="0"/>
              </a:rPr>
              <a:t>Microcontroladores</a:t>
            </a:r>
            <a:endParaRPr lang="pt-BR" sz="36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4" descr="Imagem relacionada">
            <a:extLst>
              <a:ext uri="{FF2B5EF4-FFF2-40B4-BE49-F238E27FC236}">
                <a16:creationId xmlns:a16="http://schemas.microsoft.com/office/drawing/2014/main" id="{54437BF1-730C-4F26-B0A2-0911A45B0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98201"/>
            <a:ext cx="4858070" cy="3643553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9301" y="376659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6" name="Picture 4" descr="Resultado de imagem para atmel atmega328 png">
            <a:extLst>
              <a:ext uri="{FF2B5EF4-FFF2-40B4-BE49-F238E27FC236}">
                <a16:creationId xmlns:a16="http://schemas.microsoft.com/office/drawing/2014/main" id="{7316280E-7F62-4CC0-B7ED-EAAF8CE9A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89042">
            <a:off x="1349845" y="1257561"/>
            <a:ext cx="4342878" cy="43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Dobrada 6">
            <a:extLst>
              <a:ext uri="{FF2B5EF4-FFF2-40B4-BE49-F238E27FC236}">
                <a16:creationId xmlns:a16="http://schemas.microsoft.com/office/drawing/2014/main" id="{C1D29553-A465-4F6C-A40F-56F384FA6F5F}"/>
              </a:ext>
            </a:extLst>
          </p:cNvPr>
          <p:cNvSpPr/>
          <p:nvPr/>
        </p:nvSpPr>
        <p:spPr>
          <a:xfrm flipV="1">
            <a:off x="4199766" y="3988912"/>
            <a:ext cx="3367226" cy="72886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7FFC3BB-43D9-4190-9063-EFFC7BA33235}"/>
              </a:ext>
            </a:extLst>
          </p:cNvPr>
          <p:cNvSpPr/>
          <p:nvPr/>
        </p:nvSpPr>
        <p:spPr>
          <a:xfrm>
            <a:off x="7938052" y="3896479"/>
            <a:ext cx="2863618" cy="13752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707B24-7A31-4115-A5A0-FE19539109B5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20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591C9D63-6048-4A92-B3AA-D08FA8A29AAA}"/>
                  </a:ext>
                </a:extLst>
              </p:cNvPr>
              <p:cNvSpPr/>
              <p:nvPr/>
            </p:nvSpPr>
            <p:spPr>
              <a:xfrm>
                <a:off x="838200" y="461088"/>
                <a:ext cx="10515600" cy="581183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/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591C9D63-6048-4A92-B3AA-D08FA8A29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1088"/>
                <a:ext cx="10515600" cy="58118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CC47D29-FF81-4AF0-A030-5D100044FB03}"/>
              </a:ext>
            </a:extLst>
          </p:cNvPr>
          <p:cNvSpPr/>
          <p:nvPr/>
        </p:nvSpPr>
        <p:spPr>
          <a:xfrm>
            <a:off x="1196653" y="2582564"/>
            <a:ext cx="9541990" cy="1427862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838200" y="2429053"/>
            <a:ext cx="4890739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analogRead(pino)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84AD8EE-0BA4-4A17-9D42-AFF2259AC131}"/>
              </a:ext>
            </a:extLst>
          </p:cNvPr>
          <p:cNvSpPr txBox="1">
            <a:spLocks/>
          </p:cNvSpPr>
          <p:nvPr/>
        </p:nvSpPr>
        <p:spPr>
          <a:xfrm>
            <a:off x="5703624" y="2647335"/>
            <a:ext cx="4616726" cy="1163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Retorna</a:t>
            </a:r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</a:p>
          <a:p>
            <a:pPr algn="ctr"/>
            <a:r>
              <a:rPr lang="fr-FR" sz="2800" dirty="0">
                <a:solidFill>
                  <a:srgbClr val="00FF00"/>
                </a:solidFill>
                <a:latin typeface="Consolas" panose="020B0609020204030204" pitchFamily="49" charset="0"/>
              </a:rPr>
              <a:t>1023</a:t>
            </a:r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 para 5V e </a:t>
            </a:r>
            <a:r>
              <a:rPr lang="fr-FR" sz="2800" dirty="0">
                <a:solidFill>
                  <a:srgbClr val="00FF00"/>
                </a:solidFill>
                <a:latin typeface="Consolas" panose="020B0609020204030204" pitchFamily="49" charset="0"/>
              </a:rPr>
              <a:t>0</a:t>
            </a:r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 para 0V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8DA8BDF-6A4A-4A27-A3A2-64C3659778D6}"/>
              </a:ext>
            </a:extLst>
          </p:cNvPr>
          <p:cNvSpPr txBox="1">
            <a:spLocks/>
          </p:cNvSpPr>
          <p:nvPr/>
        </p:nvSpPr>
        <p:spPr>
          <a:xfrm>
            <a:off x="3373163" y="3296495"/>
            <a:ext cx="2173151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Nº do pino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C68F1FBA-BF65-427D-8B42-A0521DD3BA16}"/>
              </a:ext>
            </a:extLst>
          </p:cNvPr>
          <p:cNvSpPr/>
          <p:nvPr/>
        </p:nvSpPr>
        <p:spPr>
          <a:xfrm>
            <a:off x="4217423" y="3162809"/>
            <a:ext cx="484632" cy="40839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76020" y="1825171"/>
            <a:ext cx="2989753" cy="767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Função: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AEFB2D2E-184C-47A4-9C78-693B33EDA036}"/>
              </a:ext>
            </a:extLst>
          </p:cNvPr>
          <p:cNvSpPr txBox="1">
            <a:spLocks/>
          </p:cNvSpPr>
          <p:nvPr/>
        </p:nvSpPr>
        <p:spPr>
          <a:xfrm>
            <a:off x="1176020" y="355282"/>
            <a:ext cx="10177780" cy="163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latin typeface="Consolas" panose="020B0609020204030204" pitchFamily="49" charset="0"/>
              </a:rPr>
              <a:t>3º Programa: Semáforo com controle de tempo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793E7C3-3EDC-4AFF-8877-BB7B6F9BAFD4}"/>
              </a:ext>
            </a:extLst>
          </p:cNvPr>
          <p:cNvSpPr txBox="1">
            <a:spLocks/>
          </p:cNvSpPr>
          <p:nvPr/>
        </p:nvSpPr>
        <p:spPr>
          <a:xfrm>
            <a:off x="1176020" y="3997839"/>
            <a:ext cx="9541990" cy="1163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latin typeface="Consolas" panose="020B0609020204030204" pitchFamily="49" charset="0"/>
              </a:rPr>
              <a:t>Arduino UNO: resolução de 10 bits</a:t>
            </a:r>
          </a:p>
          <a:p>
            <a:r>
              <a:rPr lang="fr-FR" sz="2400" dirty="0">
                <a:latin typeface="Consolas" panose="020B0609020204030204" pitchFamily="49" charset="0"/>
              </a:rPr>
              <a:t>10 bits = armazenam até 1023 em valores decimais</a:t>
            </a:r>
            <a:endParaRPr lang="pt-BR" sz="24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50E320E-8EE9-4896-933F-45D7DB8F450E}"/>
                  </a:ext>
                </a:extLst>
              </p:cNvPr>
              <p:cNvSpPr txBox="1"/>
              <p:nvPr/>
            </p:nvSpPr>
            <p:spPr>
              <a:xfrm>
                <a:off x="1561079" y="5084525"/>
                <a:ext cx="2898659" cy="584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𝟏𝟎𝟐𝟑</m:t>
                          </m:r>
                        </m:den>
                      </m:f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𝟎𝟎𝟓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𝒎𝑽</m:t>
                      </m:r>
                    </m:oMath>
                  </m:oMathPara>
                </a14:m>
                <a:endParaRPr lang="pt-BR" sz="2000" b="1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50E320E-8EE9-4896-933F-45D7DB8F4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079" y="5084525"/>
                <a:ext cx="2898659" cy="584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F7ACA90C-1400-4E70-A438-A025AD18C11F}"/>
              </a:ext>
            </a:extLst>
          </p:cNvPr>
          <p:cNvSpPr txBox="1">
            <a:spLocks/>
          </p:cNvSpPr>
          <p:nvPr/>
        </p:nvSpPr>
        <p:spPr>
          <a:xfrm>
            <a:off x="4702055" y="4947682"/>
            <a:ext cx="9436366" cy="1168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latin typeface="Consolas" panose="020B0609020204030204" pitchFamily="49" charset="0"/>
              </a:rPr>
              <a:t>Portanto, cada bit equivale a </a:t>
            </a:r>
            <a:r>
              <a:rPr lang="fr-FR" sz="2400" i="1" dirty="0">
                <a:latin typeface="Consolas" panose="020B0609020204030204" pitchFamily="49" charset="0"/>
              </a:rPr>
              <a:t>5 mV.</a:t>
            </a:r>
          </a:p>
          <a:p>
            <a:endParaRPr lang="pt-BR" sz="1800" i="1" dirty="0">
              <a:latin typeface="Consolas" panose="020B0609020204030204" pitchFamily="49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4B2C8F-CE0C-4A29-A409-BD25B854959A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200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Introdução às saídas PWM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62641" y="34861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0E544080-7CF5-4A9A-9FFB-02D72979E8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46" b="6952"/>
          <a:stretch/>
        </p:blipFill>
        <p:spPr bwMode="auto">
          <a:xfrm>
            <a:off x="4749503" y="1587469"/>
            <a:ext cx="6471774" cy="381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2524003-FE5C-469C-8CFF-A54F3F1D2EC2}"/>
              </a:ext>
            </a:extLst>
          </p:cNvPr>
          <p:cNvCxnSpPr>
            <a:cxnSpLocks/>
          </p:cNvCxnSpPr>
          <p:nvPr/>
        </p:nvCxnSpPr>
        <p:spPr>
          <a:xfrm>
            <a:off x="5386311" y="1468477"/>
            <a:ext cx="0" cy="42460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026A63BB-3A5E-4D3C-923C-68D359E74E15}"/>
              </a:ext>
            </a:extLst>
          </p:cNvPr>
          <p:cNvCxnSpPr>
            <a:cxnSpLocks/>
          </p:cNvCxnSpPr>
          <p:nvPr/>
        </p:nvCxnSpPr>
        <p:spPr>
          <a:xfrm>
            <a:off x="6704902" y="1429548"/>
            <a:ext cx="0" cy="42849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93EF547-02E7-421B-8A65-E545334ADE50}"/>
              </a:ext>
            </a:extLst>
          </p:cNvPr>
          <p:cNvCxnSpPr>
            <a:cxnSpLocks/>
          </p:cNvCxnSpPr>
          <p:nvPr/>
        </p:nvCxnSpPr>
        <p:spPr>
          <a:xfrm>
            <a:off x="8030120" y="1429548"/>
            <a:ext cx="0" cy="42849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9972C93-2C39-406C-809C-522E6113AD8D}"/>
              </a:ext>
            </a:extLst>
          </p:cNvPr>
          <p:cNvCxnSpPr>
            <a:cxnSpLocks/>
          </p:cNvCxnSpPr>
          <p:nvPr/>
        </p:nvCxnSpPr>
        <p:spPr>
          <a:xfrm>
            <a:off x="9368589" y="1429548"/>
            <a:ext cx="0" cy="428493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16540C2D-CDEB-4AC0-9308-BE26819955E8}"/>
              </a:ext>
            </a:extLst>
          </p:cNvPr>
          <p:cNvSpPr txBox="1">
            <a:spLocks/>
          </p:cNvSpPr>
          <p:nvPr/>
        </p:nvSpPr>
        <p:spPr>
          <a:xfrm>
            <a:off x="1152938" y="1527831"/>
            <a:ext cx="4014016" cy="4186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Todas as saídas do Arduino são digitas </a:t>
            </a:r>
          </a:p>
          <a:p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Diferentes larguras de pulso</a:t>
            </a:r>
            <a:r>
              <a:rPr lang="pt-BR" dirty="0">
                <a:solidFill>
                  <a:srgbClr val="002060"/>
                </a:solidFill>
                <a:latin typeface="Consolas" panose="020B0609020204030204" pitchFamily="49" charset="0"/>
              </a:rPr>
              <a:t>, mesma frequência</a:t>
            </a:r>
          </a:p>
          <a:p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As saídas PWM são controladas pela função analogWrite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endParaRPr lang="fr-FR" sz="24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7100D79-8DDA-4E9A-87CC-8DB1BBB0F45C}"/>
              </a:ext>
            </a:extLst>
          </p:cNvPr>
          <p:cNvCxnSpPr>
            <a:cxnSpLocks/>
          </p:cNvCxnSpPr>
          <p:nvPr/>
        </p:nvCxnSpPr>
        <p:spPr>
          <a:xfrm flipH="1">
            <a:off x="9368590" y="3429000"/>
            <a:ext cx="70886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6F12F9A-C6F6-401D-A314-A49FAE0C01E6}"/>
              </a:ext>
            </a:extLst>
          </p:cNvPr>
          <p:cNvCxnSpPr>
            <a:cxnSpLocks/>
          </p:cNvCxnSpPr>
          <p:nvPr/>
        </p:nvCxnSpPr>
        <p:spPr>
          <a:xfrm flipH="1">
            <a:off x="9368589" y="4711700"/>
            <a:ext cx="119781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BCA167AF-2AD4-469E-8C32-77CB583B821E}"/>
              </a:ext>
            </a:extLst>
          </p:cNvPr>
          <p:cNvCxnSpPr>
            <a:cxnSpLocks/>
          </p:cNvCxnSpPr>
          <p:nvPr/>
        </p:nvCxnSpPr>
        <p:spPr>
          <a:xfrm flipH="1">
            <a:off x="9368590" y="2044700"/>
            <a:ext cx="19689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09A31BFA-0E56-4666-B77D-9F78323CDFE3}"/>
              </a:ext>
            </a:extLst>
          </p:cNvPr>
          <p:cNvCxnSpPr>
            <a:cxnSpLocks/>
          </p:cNvCxnSpPr>
          <p:nvPr/>
        </p:nvCxnSpPr>
        <p:spPr>
          <a:xfrm flipH="1">
            <a:off x="8030120" y="1805608"/>
            <a:ext cx="1338469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9BA1995-AB25-44FC-83EB-4DA1826C0FBF}"/>
              </a:ext>
            </a:extLst>
          </p:cNvPr>
          <p:cNvCxnSpPr>
            <a:cxnSpLocks/>
          </p:cNvCxnSpPr>
          <p:nvPr/>
        </p:nvCxnSpPr>
        <p:spPr>
          <a:xfrm flipH="1">
            <a:off x="6704902" y="1805608"/>
            <a:ext cx="1338469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A260AC6-D540-43CD-A9A8-668F49ACF0F6}"/>
              </a:ext>
            </a:extLst>
          </p:cNvPr>
          <p:cNvCxnSpPr>
            <a:cxnSpLocks/>
          </p:cNvCxnSpPr>
          <p:nvPr/>
        </p:nvCxnSpPr>
        <p:spPr>
          <a:xfrm flipH="1">
            <a:off x="5366433" y="1805608"/>
            <a:ext cx="1338469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33B736D-573E-4FC0-9097-34A481C506C3}"/>
              </a:ext>
            </a:extLst>
          </p:cNvPr>
          <p:cNvSpPr txBox="1"/>
          <p:nvPr/>
        </p:nvSpPr>
        <p:spPr>
          <a:xfrm>
            <a:off x="5848350" y="1344474"/>
            <a:ext cx="3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  <a:latin typeface="Consolas" panose="020B0609020204030204" pitchFamily="49" charset="0"/>
              </a:rPr>
              <a:t>t</a:t>
            </a:r>
            <a:endParaRPr lang="pt-BR" sz="28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A463165-8672-4F40-B652-3301302782EA}"/>
              </a:ext>
            </a:extLst>
          </p:cNvPr>
          <p:cNvSpPr txBox="1"/>
          <p:nvPr/>
        </p:nvSpPr>
        <p:spPr>
          <a:xfrm>
            <a:off x="7173567" y="1344474"/>
            <a:ext cx="3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  <a:latin typeface="Consolas" panose="020B0609020204030204" pitchFamily="49" charset="0"/>
              </a:rPr>
              <a:t>t</a:t>
            </a:r>
            <a:endParaRPr lang="pt-BR" sz="28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5764B6D-0783-4E26-8E4A-9FC61AEA90E9}"/>
              </a:ext>
            </a:extLst>
          </p:cNvPr>
          <p:cNvSpPr txBox="1"/>
          <p:nvPr/>
        </p:nvSpPr>
        <p:spPr>
          <a:xfrm>
            <a:off x="8495191" y="1344474"/>
            <a:ext cx="3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  <a:latin typeface="Consolas" panose="020B0609020204030204" pitchFamily="49" charset="0"/>
              </a:rPr>
              <a:t>t</a:t>
            </a:r>
            <a:endParaRPr lang="pt-BR" sz="28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05178F9-D2BD-483C-A90D-9402B284F0BA}"/>
              </a:ext>
            </a:extLst>
          </p:cNvPr>
          <p:cNvSpPr txBox="1"/>
          <p:nvPr/>
        </p:nvSpPr>
        <p:spPr>
          <a:xfrm>
            <a:off x="9316573" y="1676873"/>
            <a:ext cx="7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  <a:latin typeface="Consolas" panose="020B0609020204030204" pitchFamily="49" charset="0"/>
              </a:rPr>
              <a:t>10%</a:t>
            </a:r>
            <a:endParaRPr lang="pt-BR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DBFA9EE-3F92-4596-81E6-503A4441E419}"/>
              </a:ext>
            </a:extLst>
          </p:cNvPr>
          <p:cNvSpPr txBox="1"/>
          <p:nvPr/>
        </p:nvSpPr>
        <p:spPr>
          <a:xfrm>
            <a:off x="9466594" y="3001139"/>
            <a:ext cx="7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  <a:latin typeface="Consolas" panose="020B0609020204030204" pitchFamily="49" charset="0"/>
              </a:rPr>
              <a:t>50%</a:t>
            </a:r>
            <a:endParaRPr lang="pt-BR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E04CE6D-AABA-4F7B-8127-2364AF26A830}"/>
              </a:ext>
            </a:extLst>
          </p:cNvPr>
          <p:cNvSpPr txBox="1"/>
          <p:nvPr/>
        </p:nvSpPr>
        <p:spPr>
          <a:xfrm>
            <a:off x="9678958" y="4355532"/>
            <a:ext cx="79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  <a:latin typeface="Consolas" panose="020B0609020204030204" pitchFamily="49" charset="0"/>
              </a:rPr>
              <a:t>90%</a:t>
            </a:r>
            <a:endParaRPr lang="pt-BR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E6DCE33-80F5-4827-ABCD-0AAD45E93511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49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296EE67C-2814-4728-8BCE-0CD807B2503A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727D7-05B6-4702-80DD-BF7188A8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556763"/>
            <a:ext cx="9753601" cy="937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As saídas PWM são identificadas por um til (~)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9301" y="376659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Picture 2" descr="Resultado de imagem para arduino uno">
            <a:extLst>
              <a:ext uri="{FF2B5EF4-FFF2-40B4-BE49-F238E27FC236}">
                <a16:creationId xmlns:a16="http://schemas.microsoft.com/office/drawing/2014/main" id="{EE1ECF56-B391-4F19-B5BF-92C2D8C1A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385" y1="11212" x2="41538" y2="13939"/>
                        <a14:foregroundMark x1="41538" y1="13939" x2="61731" y2="13030"/>
                        <a14:foregroundMark x1="61731" y1="13030" x2="72500" y2="13030"/>
                        <a14:foregroundMark x1="72500" y1="13030" x2="82308" y2="11818"/>
                        <a14:foregroundMark x1="83269" y1="88788" x2="61346" y2="85455"/>
                        <a14:foregroundMark x1="61346" y1="85455" x2="31346" y2="89394"/>
                        <a14:foregroundMark x1="31346" y1="89394" x2="21538" y2="88788"/>
                        <a14:foregroundMark x1="48269" y1="75455" x2="43462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504"/>
          <a:stretch/>
        </p:blipFill>
        <p:spPr bwMode="auto">
          <a:xfrm>
            <a:off x="1401418" y="3271044"/>
            <a:ext cx="10515600" cy="290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4BB1131-2713-42BE-8A2F-DD5B4F977D2F}"/>
              </a:ext>
            </a:extLst>
          </p:cNvPr>
          <p:cNvCxnSpPr/>
          <p:nvPr/>
        </p:nvCxnSpPr>
        <p:spPr>
          <a:xfrm>
            <a:off x="7010400" y="3271044"/>
            <a:ext cx="0" cy="495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7E78391-9326-4FA9-831A-31E8C78C0EF1}"/>
              </a:ext>
            </a:extLst>
          </p:cNvPr>
          <p:cNvCxnSpPr/>
          <p:nvPr/>
        </p:nvCxnSpPr>
        <p:spPr>
          <a:xfrm>
            <a:off x="7295322" y="3271044"/>
            <a:ext cx="0" cy="495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64DF309-1D04-4016-8F00-2AF5A8166B98}"/>
              </a:ext>
            </a:extLst>
          </p:cNvPr>
          <p:cNvCxnSpPr/>
          <p:nvPr/>
        </p:nvCxnSpPr>
        <p:spPr>
          <a:xfrm>
            <a:off x="7573617" y="3271044"/>
            <a:ext cx="0" cy="495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CD7EBC1-3306-4C42-8C00-83ADF0CCDA08}"/>
              </a:ext>
            </a:extLst>
          </p:cNvPr>
          <p:cNvCxnSpPr/>
          <p:nvPr/>
        </p:nvCxnSpPr>
        <p:spPr>
          <a:xfrm>
            <a:off x="8530069" y="3271044"/>
            <a:ext cx="0" cy="495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A7F74F9-2158-4D8E-B559-5EC722CE589D}"/>
              </a:ext>
            </a:extLst>
          </p:cNvPr>
          <p:cNvCxnSpPr/>
          <p:nvPr/>
        </p:nvCxnSpPr>
        <p:spPr>
          <a:xfrm>
            <a:off x="8806069" y="3271044"/>
            <a:ext cx="0" cy="495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39768661-2AE5-4FB9-9742-CE5D58F17069}"/>
              </a:ext>
            </a:extLst>
          </p:cNvPr>
          <p:cNvCxnSpPr/>
          <p:nvPr/>
        </p:nvCxnSpPr>
        <p:spPr>
          <a:xfrm>
            <a:off x="9362661" y="3280983"/>
            <a:ext cx="0" cy="495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0B4870F7-F09C-47F5-82AA-ACD07C415F0A}"/>
              </a:ext>
            </a:extLst>
          </p:cNvPr>
          <p:cNvSpPr/>
          <p:nvPr/>
        </p:nvSpPr>
        <p:spPr>
          <a:xfrm>
            <a:off x="1172605" y="1109668"/>
            <a:ext cx="9541990" cy="1803937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AutoShape 4" descr="Resultado de imagem para microcontroladores marcas">
            <a:extLst>
              <a:ext uri="{FF2B5EF4-FFF2-40B4-BE49-F238E27FC236}">
                <a16:creationId xmlns:a16="http://schemas.microsoft.com/office/drawing/2014/main" id="{9A6AA0CD-8745-4DD2-BEE0-805D2DEB0B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69413" y="10726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" name="AutoShape 2" descr="Resultado de imagem para atmel atmega328 png">
            <a:extLst>
              <a:ext uri="{FF2B5EF4-FFF2-40B4-BE49-F238E27FC236}">
                <a16:creationId xmlns:a16="http://schemas.microsoft.com/office/drawing/2014/main" id="{41CA265E-3332-4899-9992-B773E0680C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84413" y="1630534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A8589E50-3F5F-4A58-9F17-6874CD576868}"/>
              </a:ext>
            </a:extLst>
          </p:cNvPr>
          <p:cNvSpPr txBox="1">
            <a:spLocks/>
          </p:cNvSpPr>
          <p:nvPr/>
        </p:nvSpPr>
        <p:spPr>
          <a:xfrm>
            <a:off x="1135530" y="899140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analogWrite(pino, valor)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Seta: Dobrada 28">
            <a:extLst>
              <a:ext uri="{FF2B5EF4-FFF2-40B4-BE49-F238E27FC236}">
                <a16:creationId xmlns:a16="http://schemas.microsoft.com/office/drawing/2014/main" id="{F966E175-9BEC-4644-A9E6-970DD356CE23}"/>
              </a:ext>
            </a:extLst>
          </p:cNvPr>
          <p:cNvSpPr/>
          <p:nvPr/>
        </p:nvSpPr>
        <p:spPr>
          <a:xfrm flipV="1">
            <a:off x="6217163" y="1575652"/>
            <a:ext cx="704832" cy="554190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74EB0D40-44EA-4D31-8EC4-2D7C78C0454F}"/>
              </a:ext>
            </a:extLst>
          </p:cNvPr>
          <p:cNvSpPr txBox="1">
            <a:spLocks/>
          </p:cNvSpPr>
          <p:nvPr/>
        </p:nvSpPr>
        <p:spPr>
          <a:xfrm>
            <a:off x="6936826" y="1109669"/>
            <a:ext cx="3777769" cy="1812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Qualquer valor entre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255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 e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, onde:</a:t>
            </a:r>
          </a:p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255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: 100% largura de pulso (5V)</a:t>
            </a:r>
            <a:endParaRPr lang="fr-FR" sz="18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: 0% de largura de pulso (0V)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Seta: para Baixo 30">
            <a:extLst>
              <a:ext uri="{FF2B5EF4-FFF2-40B4-BE49-F238E27FC236}">
                <a16:creationId xmlns:a16="http://schemas.microsoft.com/office/drawing/2014/main" id="{64AB523B-E805-4A93-90AD-7AB3E15543CB}"/>
              </a:ext>
            </a:extLst>
          </p:cNvPr>
          <p:cNvSpPr/>
          <p:nvPr/>
        </p:nvSpPr>
        <p:spPr>
          <a:xfrm>
            <a:off x="4264988" y="1604346"/>
            <a:ext cx="484632" cy="40839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9B20E925-0E7C-4A51-A229-4C9537C76E50}"/>
              </a:ext>
            </a:extLst>
          </p:cNvPr>
          <p:cNvSpPr txBox="1">
            <a:spLocks/>
          </p:cNvSpPr>
          <p:nvPr/>
        </p:nvSpPr>
        <p:spPr>
          <a:xfrm>
            <a:off x="3435788" y="1756732"/>
            <a:ext cx="2173151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rgbClr val="FF0000"/>
                </a:solidFill>
                <a:latin typeface="Consolas" panose="020B0609020204030204" pitchFamily="49" charset="0"/>
              </a:rPr>
              <a:t>Nº do pino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F02C43AD-ADDB-4289-8ADC-5843BDFC457D}"/>
              </a:ext>
            </a:extLst>
          </p:cNvPr>
          <p:cNvSpPr txBox="1">
            <a:spLocks/>
          </p:cNvSpPr>
          <p:nvPr/>
        </p:nvSpPr>
        <p:spPr>
          <a:xfrm>
            <a:off x="943601" y="2485323"/>
            <a:ext cx="6098710" cy="1812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Exemplo: </a:t>
            </a:r>
            <a:r>
              <a:rPr lang="fr-FR" sz="2400" dirty="0">
                <a:latin typeface="Consolas" panose="020B0609020204030204" pitchFamily="49" charset="0"/>
              </a:rPr>
              <a:t>analogWrite(10, 127) escreve aprox. 2,5 V no pino 10</a:t>
            </a:r>
            <a:endParaRPr lang="pt-BR" sz="2400" dirty="0">
              <a:latin typeface="Consolas" panose="020B0609020204030204" pitchFamily="49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D8550A2-1D91-4EE2-BB49-19D0FD336255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051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CE5EFDE-9BE9-4F6E-874F-9474268B166A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355282"/>
            <a:ext cx="9854464" cy="999947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4º Programa: Dimmer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61515" y="1285123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01424" y="1623240"/>
            <a:ext cx="1007426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Controlar o brilho de um LED a partir da leitura analógica da saída de um potenciômetro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61514" y="3228846"/>
            <a:ext cx="9868971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4000" dirty="0">
                <a:latin typeface="Consolas" panose="020B0609020204030204" pitchFamily="49" charset="0"/>
              </a:rPr>
              <a:t>Saídas PWM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49D96DFC-E566-481E-89AC-24210B651A30}"/>
              </a:ext>
            </a:extLst>
          </p:cNvPr>
          <p:cNvSpPr txBox="1">
            <a:spLocks/>
          </p:cNvSpPr>
          <p:nvPr/>
        </p:nvSpPr>
        <p:spPr>
          <a:xfrm>
            <a:off x="1176021" y="3266109"/>
            <a:ext cx="10163272" cy="2050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Portas PWM fornecem valores de tensão de 0 a 5V de acordo com a mudanda a largura de pulso.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01DFD4-22B1-4B17-B08F-78B3F5DFB02F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994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6" y="-2852"/>
            <a:ext cx="5950494" cy="99994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4º Programa: Dimmer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45506" y="841612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4000" dirty="0">
              <a:latin typeface="Consolas" panose="020B0609020204030204" pitchFamily="49" charset="0"/>
            </a:endParaRPr>
          </a:p>
        </p:txBody>
      </p:sp>
      <p:pic>
        <p:nvPicPr>
          <p:cNvPr id="4" name="Imagem 3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520636A3-AEFC-4729-AB62-D39EFE795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37"/>
          <a:stretch/>
        </p:blipFill>
        <p:spPr>
          <a:xfrm>
            <a:off x="2835965" y="1319198"/>
            <a:ext cx="9356035" cy="55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31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846023B-D55D-47D0-BE5B-C97E3223DAB5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LED 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fr-FR" dirty="0">
                <a:solidFill>
                  <a:srgbClr val="00FF00"/>
                </a:solidFill>
                <a:latin typeface="Consolas" panose="020B0609020204030204" pitchFamily="49" charset="0"/>
              </a:rPr>
              <a:t>G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B</a:t>
            </a:r>
            <a:endParaRPr lang="pt-BR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16540C2D-CDEB-4AC0-9308-BE26819955E8}"/>
              </a:ext>
            </a:extLst>
          </p:cNvPr>
          <p:cNvSpPr txBox="1">
            <a:spLocks/>
          </p:cNvSpPr>
          <p:nvPr/>
        </p:nvSpPr>
        <p:spPr>
          <a:xfrm>
            <a:off x="1152938" y="1527831"/>
            <a:ext cx="4762500" cy="4356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dirty="0">
                <a:solidFill>
                  <a:srgbClr val="002060"/>
                </a:solidFill>
                <a:latin typeface="Consolas" panose="020B0609020204030204" pitchFamily="49" charset="0"/>
              </a:rPr>
              <a:t>O LED RGB é caracterizado por possuir o equivalente a 3 LEDs no mesmo encapsulamento, onde suas cores são </a:t>
            </a:r>
            <a:r>
              <a:rPr lang="pt-BR" sz="2200" dirty="0">
                <a:solidFill>
                  <a:srgbClr val="FF0000"/>
                </a:solidFill>
                <a:latin typeface="Consolas" panose="020B0609020204030204" pitchFamily="49" charset="0"/>
              </a:rPr>
              <a:t>vermelho</a:t>
            </a:r>
            <a:r>
              <a:rPr lang="pt-BR" sz="2200" dirty="0">
                <a:solidFill>
                  <a:srgbClr val="002060"/>
                </a:solidFill>
                <a:latin typeface="Consolas" panose="020B0609020204030204" pitchFamily="49" charset="0"/>
              </a:rPr>
              <a:t>,  </a:t>
            </a:r>
            <a:r>
              <a:rPr lang="pt-BR" sz="2200" dirty="0">
                <a:solidFill>
                  <a:srgbClr val="00FF00"/>
                </a:solidFill>
                <a:latin typeface="Consolas" panose="020B0609020204030204" pitchFamily="49" charset="0"/>
              </a:rPr>
              <a:t>verde</a:t>
            </a:r>
            <a:r>
              <a:rPr lang="pt-BR" sz="2200" dirty="0">
                <a:solidFill>
                  <a:srgbClr val="002060"/>
                </a:solidFill>
                <a:latin typeface="Consolas" panose="020B0609020204030204" pitchFamily="49" charset="0"/>
              </a:rPr>
              <a:t> e </a:t>
            </a:r>
            <a:r>
              <a:rPr lang="pt-BR" sz="2200" dirty="0">
                <a:solidFill>
                  <a:srgbClr val="0000FF"/>
                </a:solidFill>
                <a:latin typeface="Consolas" panose="020B0609020204030204" pitchFamily="49" charset="0"/>
              </a:rPr>
              <a:t>azul</a:t>
            </a:r>
            <a:r>
              <a:rPr lang="pt-BR" sz="2200" dirty="0">
                <a:solidFill>
                  <a:srgbClr val="00206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2200" dirty="0">
                <a:solidFill>
                  <a:srgbClr val="002060"/>
                </a:solidFill>
                <a:latin typeface="Consolas" panose="020B0609020204030204" pitchFamily="49" charset="0"/>
              </a:rPr>
              <a:t>Cada cor é controlada por um terminal (“perninha”);</a:t>
            </a:r>
          </a:p>
          <a:p>
            <a:r>
              <a:rPr lang="pt-BR" sz="2200" dirty="0">
                <a:solidFill>
                  <a:srgbClr val="002060"/>
                </a:solidFill>
                <a:latin typeface="Consolas" panose="020B0609020204030204" pitchFamily="49" charset="0"/>
              </a:rPr>
              <a:t>O maior terminal é o </a:t>
            </a:r>
            <a:r>
              <a:rPr lang="pt-BR" sz="2200" dirty="0" err="1">
                <a:solidFill>
                  <a:srgbClr val="002060"/>
                </a:solidFill>
                <a:latin typeface="Consolas" panose="020B0609020204030204" pitchFamily="49" charset="0"/>
              </a:rPr>
              <a:t>Ground</a:t>
            </a:r>
            <a:r>
              <a:rPr lang="pt-BR" sz="2200" dirty="0">
                <a:solidFill>
                  <a:srgbClr val="002060"/>
                </a:solidFill>
                <a:latin typeface="Consolas" panose="020B0609020204030204" pitchFamily="49" charset="0"/>
              </a:rPr>
              <a:t> (-).</a:t>
            </a:r>
          </a:p>
          <a:p>
            <a:pPr marL="0" indent="0">
              <a:buNone/>
            </a:pPr>
            <a:endParaRPr lang="pt-BR" sz="22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t-BR" sz="22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ACA4A0C2-7C44-4733-B5EE-424A95C5C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437" y="1527831"/>
            <a:ext cx="5289847" cy="311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6A61A6A-67CC-4FA4-B904-8FED34757CE3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44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7E00BC-ED62-4FCD-9105-2AF8D556108C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355282"/>
            <a:ext cx="9854464" cy="999947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5º Programa: Dimmer RGB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61515" y="1285123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01424" y="1623240"/>
            <a:ext cx="1007426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Controlar o brilho de cada cor de um LED RGB de forma independente através de potenciômetros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49D96DFC-E566-481E-89AC-24210B651A30}"/>
              </a:ext>
            </a:extLst>
          </p:cNvPr>
          <p:cNvSpPr txBox="1">
            <a:spLocks/>
          </p:cNvSpPr>
          <p:nvPr/>
        </p:nvSpPr>
        <p:spPr>
          <a:xfrm>
            <a:off x="1176021" y="3266109"/>
            <a:ext cx="10163272" cy="2050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800" dirty="0"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7B03BE3-6657-411F-9A2C-5EDFCF6FA675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998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F4D4B250-E39A-48DA-BD3D-18D02DABE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68"/>
          <a:stretch/>
        </p:blipFill>
        <p:spPr>
          <a:xfrm>
            <a:off x="2827606" y="-4595"/>
            <a:ext cx="9364394" cy="68625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6" y="-2852"/>
            <a:ext cx="12046494" cy="999947"/>
          </a:xfrm>
        </p:spPr>
        <p:txBody>
          <a:bodyPr anchor="t">
            <a:normAutofit/>
          </a:bodyPr>
          <a:lstStyle/>
          <a:p>
            <a:r>
              <a:rPr lang="fr-FR" sz="3600" dirty="0">
                <a:latin typeface="Consolas" panose="020B0609020204030204" pitchFamily="49" charset="0"/>
              </a:rPr>
              <a:t>5º Programa: Dimmer </a:t>
            </a:r>
            <a:r>
              <a:rPr lang="fr-FR" sz="36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  <a:r>
              <a:rPr lang="fr-FR" sz="3600" dirty="0">
                <a:solidFill>
                  <a:srgbClr val="00FF00"/>
                </a:solidFill>
                <a:latin typeface="Consolas" panose="020B0609020204030204" pitchFamily="49" charset="0"/>
              </a:rPr>
              <a:t>G</a:t>
            </a:r>
            <a:r>
              <a:rPr lang="fr-FR" sz="3600" dirty="0">
                <a:solidFill>
                  <a:srgbClr val="0000FF"/>
                </a:solidFill>
                <a:latin typeface="Consolas" panose="020B0609020204030204" pitchFamily="49" charset="0"/>
              </a:rPr>
              <a:t>B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45506" y="497121"/>
            <a:ext cx="2989753" cy="5197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541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C1709DF-9158-454E-B261-1E1E6CEE3E5B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LDR – Sensor de Luz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16540C2D-CDEB-4AC0-9308-BE26819955E8}"/>
              </a:ext>
            </a:extLst>
          </p:cNvPr>
          <p:cNvSpPr txBox="1">
            <a:spLocks/>
          </p:cNvSpPr>
          <p:nvPr/>
        </p:nvSpPr>
        <p:spPr>
          <a:xfrm>
            <a:off x="1152938" y="1527831"/>
            <a:ext cx="5380384" cy="3030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LDR – Light Dependent Resistor (Resistor Dependente de Luz)</a:t>
            </a:r>
            <a:endParaRPr lang="pt-BR" sz="24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É um resistor que varia sua resistência em função da luz incidente</a:t>
            </a:r>
          </a:p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Resistência inversamente proporcinal à luz</a:t>
            </a:r>
          </a:p>
          <a:p>
            <a:pPr marL="0" indent="0">
              <a:buNone/>
            </a:pPr>
            <a:endParaRPr lang="fr-FR" sz="24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2052" name="Picture 4" descr="Resultado de imagem para ldr">
            <a:extLst>
              <a:ext uri="{FF2B5EF4-FFF2-40B4-BE49-F238E27FC236}">
                <a16:creationId xmlns:a16="http://schemas.microsoft.com/office/drawing/2014/main" id="{A92AA761-DDFD-4DA8-B4C0-D9DD40055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8" t="17819" r="12065" b="22118"/>
          <a:stretch/>
        </p:blipFill>
        <p:spPr bwMode="auto">
          <a:xfrm>
            <a:off x="6533322" y="1540565"/>
            <a:ext cx="4373217" cy="37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DA867BF8-900D-4BC5-AAFB-BC4790E24FB4}"/>
              </a:ext>
            </a:extLst>
          </p:cNvPr>
          <p:cNvSpPr txBox="1">
            <a:spLocks/>
          </p:cNvSpPr>
          <p:nvPr/>
        </p:nvSpPr>
        <p:spPr>
          <a:xfrm>
            <a:off x="1285461" y="4982816"/>
            <a:ext cx="5380384" cy="584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dirty="0">
                <a:solidFill>
                  <a:srgbClr val="002060"/>
                </a:solidFill>
                <a:latin typeface="Consolas" panose="020B0609020204030204" pitchFamily="49" charset="0"/>
              </a:rPr>
              <a:t>Luz ≈ Resistência</a:t>
            </a:r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C928859B-1F32-4560-B720-DCA273EA23D9}"/>
              </a:ext>
            </a:extLst>
          </p:cNvPr>
          <p:cNvSpPr/>
          <p:nvPr/>
        </p:nvSpPr>
        <p:spPr>
          <a:xfrm>
            <a:off x="1292091" y="4864380"/>
            <a:ext cx="636104" cy="58433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Cima 30">
            <a:extLst>
              <a:ext uri="{FF2B5EF4-FFF2-40B4-BE49-F238E27FC236}">
                <a16:creationId xmlns:a16="http://schemas.microsoft.com/office/drawing/2014/main" id="{DEE47170-808F-488E-84B7-059056320A85}"/>
              </a:ext>
            </a:extLst>
          </p:cNvPr>
          <p:cNvSpPr/>
          <p:nvPr/>
        </p:nvSpPr>
        <p:spPr>
          <a:xfrm rot="10800000">
            <a:off x="6029738" y="4982815"/>
            <a:ext cx="636104" cy="58433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2B293D7-4600-4E87-9BE1-F3FEB5EA4B01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709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433F99F-6CDB-4563-948A-5BD3E1DAA17B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https://upload.wikimedia.org/wikipedia/commons/thumb/c/c8/Streetlight_control.jpg/800px-Streetlight_control.jpg">
            <a:extLst>
              <a:ext uri="{FF2B5EF4-FFF2-40B4-BE49-F238E27FC236}">
                <a16:creationId xmlns:a16="http://schemas.microsoft.com/office/drawing/2014/main" id="{02D1492D-F081-4755-9EB4-C1B734ACD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94" b="94322" l="9625" r="90750">
                        <a14:foregroundMark x1="39875" y1="19716" x2="39875" y2="15142"/>
                        <a14:foregroundMark x1="46875" y1="20189" x2="40375" y2="18297"/>
                        <a14:foregroundMark x1="40375" y1="18297" x2="44625" y2="16877"/>
                        <a14:foregroundMark x1="77500" y1="31388" x2="76875" y2="11987"/>
                        <a14:foregroundMark x1="76875" y1="11987" x2="80625" y2="19243"/>
                        <a14:foregroundMark x1="80625" y1="19243" x2="79875" y2="27918"/>
                        <a14:foregroundMark x1="77250" y1="6151" x2="77500" y2="6625"/>
                        <a14:foregroundMark x1="89125" y1="59464" x2="90750" y2="50789"/>
                        <a14:foregroundMark x1="90750" y1="50789" x2="89500" y2="44322"/>
                        <a14:foregroundMark x1="64750" y1="26972" x2="59375" y2="31546"/>
                        <a14:foregroundMark x1="59375" y1="31546" x2="58875" y2="32492"/>
                        <a14:foregroundMark x1="57625" y1="88486" x2="22375" y2="92114"/>
                        <a14:foregroundMark x1="22375" y1="92114" x2="16750" y2="88170"/>
                        <a14:foregroundMark x1="16750" y1="88170" x2="12375" y2="82334"/>
                        <a14:foregroundMark x1="12375" y1="82334" x2="9625" y2="75237"/>
                        <a14:foregroundMark x1="43875" y1="93218" x2="28250" y2="94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824" y="835155"/>
            <a:ext cx="6147353" cy="487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421852B4-1C36-40D6-A482-DAFD3F61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25824" y="136604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DB805D-5488-475A-BB8D-B6077DD2FEE4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6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285613"/>
            <a:ext cx="10515600" cy="581183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Tipos de Arduino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9301" y="376659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098" name="Picture 2" descr="Resultado de imagem para arduino uno">
            <a:extLst>
              <a:ext uri="{FF2B5EF4-FFF2-40B4-BE49-F238E27FC236}">
                <a16:creationId xmlns:a16="http://schemas.microsoft.com/office/drawing/2014/main" id="{2732A9B1-ECF8-4EF3-A689-823EC2004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385" y1="11212" x2="41538" y2="13939"/>
                        <a14:foregroundMark x1="41538" y1="13939" x2="61731" y2="13030"/>
                        <a14:foregroundMark x1="61731" y1="13030" x2="72500" y2="13030"/>
                        <a14:foregroundMark x1="72500" y1="13030" x2="82308" y2="11818"/>
                        <a14:foregroundMark x1="83269" y1="88788" x2="61346" y2="85455"/>
                        <a14:foregroundMark x1="61346" y1="85455" x2="31346" y2="89394"/>
                        <a14:foregroundMark x1="31346" y1="89394" x2="21538" y2="88788"/>
                        <a14:foregroundMark x1="48269" y1="75455" x2="43462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7" y="537462"/>
            <a:ext cx="3634409" cy="23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arduino nano png">
            <a:extLst>
              <a:ext uri="{FF2B5EF4-FFF2-40B4-BE49-F238E27FC236}">
                <a16:creationId xmlns:a16="http://schemas.microsoft.com/office/drawing/2014/main" id="{36AA9B59-E140-4BE2-BB3E-52CBE314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7" y="1137202"/>
            <a:ext cx="1933657" cy="19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arduino mega png">
            <a:extLst>
              <a:ext uri="{FF2B5EF4-FFF2-40B4-BE49-F238E27FC236}">
                <a16:creationId xmlns:a16="http://schemas.microsoft.com/office/drawing/2014/main" id="{3B17F56C-C058-4922-BE9E-D918ED2E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59719"/>
            <a:ext cx="4764645" cy="250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8" descr="Imagem relacionada">
            <a:extLst>
              <a:ext uri="{FF2B5EF4-FFF2-40B4-BE49-F238E27FC236}">
                <a16:creationId xmlns:a16="http://schemas.microsoft.com/office/drawing/2014/main" id="{85968A2D-579E-4977-9650-FC19D5C10A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Imagem 13" descr="Uma imagem contendo equipamentos eletrônicos, circuito&#10;&#10;Descrição gerada com muito alta confiança">
            <a:extLst>
              <a:ext uri="{FF2B5EF4-FFF2-40B4-BE49-F238E27FC236}">
                <a16:creationId xmlns:a16="http://schemas.microsoft.com/office/drawing/2014/main" id="{316F48A2-90C5-4708-99F8-31E4872C0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51" y="3429000"/>
            <a:ext cx="4138049" cy="212514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249A2BC-1BE4-4016-93F0-19648D4AC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94" y="1363770"/>
            <a:ext cx="1677209" cy="1529220"/>
          </a:xfrm>
          <a:prstGeom prst="rect">
            <a:avLst/>
          </a:prstGeom>
        </p:spPr>
      </p:pic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AD577CC1-972F-404B-A198-33B5DFA0F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199" y="5545049"/>
            <a:ext cx="2787951" cy="5236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Arduino DUE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CBE8F7E2-4463-4B0B-8FBA-C56A83BA13FE}"/>
              </a:ext>
            </a:extLst>
          </p:cNvPr>
          <p:cNvSpPr txBox="1">
            <a:spLocks/>
          </p:cNvSpPr>
          <p:nvPr/>
        </p:nvSpPr>
        <p:spPr>
          <a:xfrm>
            <a:off x="7075852" y="5603618"/>
            <a:ext cx="3247591" cy="523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Arduino MEGA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6DF418EF-7BF6-4822-8107-8EBB2BA2A54B}"/>
              </a:ext>
            </a:extLst>
          </p:cNvPr>
          <p:cNvSpPr txBox="1">
            <a:spLocks/>
          </p:cNvSpPr>
          <p:nvPr/>
        </p:nvSpPr>
        <p:spPr>
          <a:xfrm>
            <a:off x="7256815" y="2686374"/>
            <a:ext cx="3247591" cy="523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Arduino UNO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400A9694-A4A5-4A0C-A209-971B5AF28B62}"/>
              </a:ext>
            </a:extLst>
          </p:cNvPr>
          <p:cNvSpPr txBox="1">
            <a:spLocks/>
          </p:cNvSpPr>
          <p:nvPr/>
        </p:nvSpPr>
        <p:spPr>
          <a:xfrm>
            <a:off x="3663416" y="2762068"/>
            <a:ext cx="3247591" cy="5236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2060"/>
                </a:solidFill>
                <a:latin typeface="Consolas" panose="020B0609020204030204" pitchFamily="49" charset="0"/>
              </a:rPr>
              <a:t>Arduino Pro Mini</a:t>
            </a:r>
            <a:endParaRPr lang="pt-BR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C445E84F-C54D-4D74-AD3B-DA2E7C728BAE}"/>
              </a:ext>
            </a:extLst>
          </p:cNvPr>
          <p:cNvSpPr txBox="1">
            <a:spLocks/>
          </p:cNvSpPr>
          <p:nvPr/>
        </p:nvSpPr>
        <p:spPr>
          <a:xfrm>
            <a:off x="474583" y="2766084"/>
            <a:ext cx="3247591" cy="523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600" dirty="0">
                <a:solidFill>
                  <a:srgbClr val="002060"/>
                </a:solidFill>
                <a:latin typeface="Consolas" panose="020B0609020204030204" pitchFamily="49" charset="0"/>
              </a:rPr>
              <a:t>Arduino Nano</a:t>
            </a:r>
            <a:endParaRPr lang="pt-BR" sz="26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DC77720-9D7A-4D43-B14E-9DCA54541650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60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63A764F-CFEA-4966-B311-5786103A5867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Como utilizá-lo?</a:t>
            </a:r>
            <a:endParaRPr lang="pt-BR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spaço Reservado para Conteúdo 2">
                <a:extLst>
                  <a:ext uri="{FF2B5EF4-FFF2-40B4-BE49-F238E27FC236}">
                    <a16:creationId xmlns:a16="http://schemas.microsoft.com/office/drawing/2014/main" id="{16540C2D-CDEB-4AC0-9308-BE26819955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4676" y="1396707"/>
                <a:ext cx="5380384" cy="40645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2400" dirty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Divisor de tensão resistivo</a:t>
                </a:r>
              </a:p>
              <a:p>
                <a:pPr marL="0" indent="0">
                  <a:buNone/>
                </a:pPr>
                <a:endParaRPr lang="fr-FR" sz="2400" dirty="0">
                  <a:solidFill>
                    <a:srgbClr val="002060"/>
                  </a:solidFill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𝑺𝒊𝒏𝒂𝒍</m:t>
                      </m:r>
                      <m:r>
                        <a:rPr lang="fr-FR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𝑳𝑫𝑹</m:t>
                              </m:r>
                            </m:sub>
                          </m:sSub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𝑽𝒄𝒄</m:t>
                          </m:r>
                        </m:num>
                        <m:den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fr-FR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𝑳𝑫𝑹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b="1" dirty="0">
                  <a:solidFill>
                    <a:srgbClr val="002060"/>
                  </a:solidFill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fr-FR" sz="2400" b="1" dirty="0">
                  <a:solidFill>
                    <a:srgbClr val="002060"/>
                  </a:solidFill>
                  <a:latin typeface="Consolas" panose="020B0609020204030204" pitchFamily="49" charset="0"/>
                </a:endParaRPr>
              </a:p>
              <a:p>
                <a:r>
                  <a:rPr lang="fr-FR" sz="2400" dirty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Vcc = 5V</a:t>
                </a:r>
              </a:p>
              <a:p>
                <a:r>
                  <a:rPr lang="fr-FR" sz="2400" dirty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Quanto maior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𝑳𝑫𝑹</m:t>
                        </m:r>
                      </m:sub>
                    </m:sSub>
                  </m:oMath>
                </a14:m>
                <a:r>
                  <a:rPr lang="fr-FR" sz="2400" dirty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, maior a amplitude do sinal</a:t>
                </a:r>
              </a:p>
              <a:p>
                <a:r>
                  <a:rPr lang="fr-FR" sz="2400" dirty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Como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𝑳𝑫𝑹</m:t>
                        </m:r>
                      </m:sub>
                    </m:sSub>
                  </m:oMath>
                </a14:m>
                <a:r>
                  <a:rPr lang="fr-FR" sz="2400" dirty="0">
                    <a:solidFill>
                      <a:srgbClr val="002060"/>
                    </a:solidFill>
                    <a:latin typeface="Consolas" panose="020B0609020204030204" pitchFamily="49" charset="0"/>
                  </a:rPr>
                  <a:t> aumenta quando a luz diminui, conclui-se que:</a:t>
                </a:r>
              </a:p>
              <a:p>
                <a:endParaRPr lang="fr-FR" sz="2400" dirty="0">
                  <a:solidFill>
                    <a:srgbClr val="00206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Espaço Reservado para Conteúdo 2">
                <a:extLst>
                  <a:ext uri="{FF2B5EF4-FFF2-40B4-BE49-F238E27FC236}">
                    <a16:creationId xmlns:a16="http://schemas.microsoft.com/office/drawing/2014/main" id="{16540C2D-CDEB-4AC0-9308-BE2681995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676" y="1396707"/>
                <a:ext cx="5380384" cy="4064584"/>
              </a:xfrm>
              <a:prstGeom prst="rect">
                <a:avLst/>
              </a:prstGeom>
              <a:blipFill>
                <a:blip r:embed="rId2"/>
                <a:stretch>
                  <a:fillRect l="-1472" t="-2099" b="-25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Resultado de imagem para divisor de tensÃ£o ldr">
            <a:extLst>
              <a:ext uri="{FF2B5EF4-FFF2-40B4-BE49-F238E27FC236}">
                <a16:creationId xmlns:a16="http://schemas.microsoft.com/office/drawing/2014/main" id="{9B495F6F-A395-41CB-BB8F-6D975AAB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62" y="1396707"/>
            <a:ext cx="3986119" cy="406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849F916-A3DD-4338-A621-4E55D74A6665}"/>
              </a:ext>
            </a:extLst>
          </p:cNvPr>
          <p:cNvSpPr txBox="1"/>
          <p:nvPr/>
        </p:nvSpPr>
        <p:spPr>
          <a:xfrm>
            <a:off x="1868557" y="2537604"/>
            <a:ext cx="7951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Consolas" panose="020B0609020204030204" pitchFamily="49" charset="0"/>
              </a:rPr>
              <a:t>10k</a:t>
            </a:r>
            <a:r>
              <a:rPr lang="el-GR" dirty="0">
                <a:latin typeface="Consolas" panose="020B0609020204030204" pitchFamily="49" charset="0"/>
              </a:rPr>
              <a:t>Ω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2F0E442-94C6-43AD-81E8-8F1E05D19D8A}"/>
              </a:ext>
            </a:extLst>
          </p:cNvPr>
          <p:cNvSpPr txBox="1">
            <a:spLocks/>
          </p:cNvSpPr>
          <p:nvPr/>
        </p:nvSpPr>
        <p:spPr>
          <a:xfrm>
            <a:off x="6760223" y="5461293"/>
            <a:ext cx="3021496" cy="584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dirty="0">
                <a:solidFill>
                  <a:srgbClr val="002060"/>
                </a:solidFill>
                <a:latin typeface="Consolas" panose="020B0609020204030204" pitchFamily="49" charset="0"/>
              </a:rPr>
              <a:t> Luz ≈ Sinal</a:t>
            </a:r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90682A98-2AC6-42C1-B00A-2CF87384F937}"/>
              </a:ext>
            </a:extLst>
          </p:cNvPr>
          <p:cNvSpPr/>
          <p:nvPr/>
        </p:nvSpPr>
        <p:spPr>
          <a:xfrm rot="10800000">
            <a:off x="6410438" y="5461293"/>
            <a:ext cx="636104" cy="58433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Cima 9">
            <a:extLst>
              <a:ext uri="{FF2B5EF4-FFF2-40B4-BE49-F238E27FC236}">
                <a16:creationId xmlns:a16="http://schemas.microsoft.com/office/drawing/2014/main" id="{84A91E0A-8078-42E4-AC2E-7A85E089A345}"/>
              </a:ext>
            </a:extLst>
          </p:cNvPr>
          <p:cNvSpPr/>
          <p:nvPr/>
        </p:nvSpPr>
        <p:spPr>
          <a:xfrm>
            <a:off x="9681892" y="5461292"/>
            <a:ext cx="636104" cy="58433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1">
            <a:hlinkClick r:id="rId4"/>
            <a:extLst>
              <a:ext uri="{FF2B5EF4-FFF2-40B4-BE49-F238E27FC236}">
                <a16:creationId xmlns:a16="http://schemas.microsoft.com/office/drawing/2014/main" id="{751B3CA0-5AD2-4559-A029-076D9A346179}"/>
              </a:ext>
            </a:extLst>
          </p:cNvPr>
          <p:cNvSpPr txBox="1">
            <a:spLocks/>
          </p:cNvSpPr>
          <p:nvPr/>
        </p:nvSpPr>
        <p:spPr>
          <a:xfrm>
            <a:off x="1417982" y="5314122"/>
            <a:ext cx="4678017" cy="731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u="sng" dirty="0">
                <a:solidFill>
                  <a:srgbClr val="0000FF"/>
                </a:solidFill>
                <a:latin typeface="Consolas" panose="020B0609020204030204" pitchFamily="49" charset="0"/>
              </a:rPr>
              <a:t>Calculadora de Divisor de Tensão</a:t>
            </a:r>
            <a:endParaRPr lang="pt-BR" sz="2000" u="sng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84AF0F-A044-43B7-B8A4-303D614FE8A7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310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D97797C-914B-4455-8DC0-C6C43E23B8FF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572458"/>
            <a:ext cx="9854464" cy="999947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Consolas" panose="020B0609020204030204" pitchFamily="49" charset="0"/>
              </a:rPr>
              <a:t>6º Programa: LED controlado por LDR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76021" y="1517425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01424" y="1869609"/>
            <a:ext cx="1007426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Controlar o brilho de um LED a partir da intensidade luminosa indicada por um LDR.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61514" y="3228846"/>
            <a:ext cx="9868971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3600" dirty="0">
                <a:latin typeface="Consolas" panose="020B0609020204030204" pitchFamily="49" charset="0"/>
              </a:rPr>
              <a:t>Funcionamento do LDR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49D96DFC-E566-481E-89AC-24210B651A30}"/>
              </a:ext>
            </a:extLst>
          </p:cNvPr>
          <p:cNvSpPr txBox="1">
            <a:spLocks/>
          </p:cNvSpPr>
          <p:nvPr/>
        </p:nvSpPr>
        <p:spPr>
          <a:xfrm>
            <a:off x="1161514" y="3503631"/>
            <a:ext cx="10163272" cy="2050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O LDR, no divisor de tensão já mostrado, faz com que o sinal de tensão de saída seja inversamente proporcional à intensidade luminosa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628EDE-7472-4EC2-BC51-BD0DFF6FEA79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8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6" y="113655"/>
            <a:ext cx="12046494" cy="999947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Consolas" panose="020B0609020204030204" pitchFamily="49" charset="0"/>
              </a:rPr>
              <a:t>6º Programa: Controle de Luminosidade por LDR 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45506" y="958119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4000" dirty="0"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196BE9-1044-4749-95A7-BE6A5E54A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66"/>
          <a:stretch/>
        </p:blipFill>
        <p:spPr>
          <a:xfrm>
            <a:off x="2663687" y="1217386"/>
            <a:ext cx="9528313" cy="57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91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308FC65-28C4-4615-A88F-3811260B9049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Buzzer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16540C2D-CDEB-4AC0-9308-BE26819955E8}"/>
              </a:ext>
            </a:extLst>
          </p:cNvPr>
          <p:cNvSpPr txBox="1">
            <a:spLocks/>
          </p:cNvSpPr>
          <p:nvPr/>
        </p:nvSpPr>
        <p:spPr>
          <a:xfrm>
            <a:off x="5869055" y="1396708"/>
            <a:ext cx="5380384" cy="4064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Produz efeito sonoro através da vibração de uma pastilha piezoelétrica</a:t>
            </a:r>
          </a:p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Barulho bem chato</a:t>
            </a:r>
          </a:p>
        </p:txBody>
      </p:sp>
      <p:pic>
        <p:nvPicPr>
          <p:cNvPr id="2050" name="Picture 2" descr="Resultado de imagem para buzzer 5v">
            <a:extLst>
              <a:ext uri="{FF2B5EF4-FFF2-40B4-BE49-F238E27FC236}">
                <a16:creationId xmlns:a16="http://schemas.microsoft.com/office/drawing/2014/main" id="{0DF2012E-A61E-4B0D-A5EC-52B8DAD9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8" y="1086471"/>
            <a:ext cx="5090492" cy="509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F19E221-A6F2-49AE-98AA-B0C425C40DFD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957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9626B96E-BC4A-4BDD-A3D7-CAE39A15F79C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9B4869D-8BCC-49CB-B000-8E91D2A41155}"/>
              </a:ext>
            </a:extLst>
          </p:cNvPr>
          <p:cNvSpPr/>
          <p:nvPr/>
        </p:nvSpPr>
        <p:spPr>
          <a:xfrm>
            <a:off x="1325005" y="3158303"/>
            <a:ext cx="9541990" cy="858759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CC47D29-FF81-4AF0-A030-5D100044FB03}"/>
              </a:ext>
            </a:extLst>
          </p:cNvPr>
          <p:cNvSpPr/>
          <p:nvPr/>
        </p:nvSpPr>
        <p:spPr>
          <a:xfrm>
            <a:off x="1325005" y="2212724"/>
            <a:ext cx="9541990" cy="821251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355282"/>
            <a:ext cx="9690974" cy="999947"/>
          </a:xfrm>
        </p:spPr>
        <p:txBody>
          <a:bodyPr>
            <a:norm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7º Programa: Sirene com Buzzer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1813" y="31440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1366051" y="2006924"/>
            <a:ext cx="7090318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tone(pino, frequência) 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13931C4-9A19-43AE-8111-DB86D7E2FD9A}"/>
              </a:ext>
            </a:extLst>
          </p:cNvPr>
          <p:cNvSpPr txBox="1">
            <a:spLocks/>
          </p:cNvSpPr>
          <p:nvPr/>
        </p:nvSpPr>
        <p:spPr>
          <a:xfrm>
            <a:off x="1366051" y="3171122"/>
            <a:ext cx="6741524" cy="4525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sin(valor em radianos) 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76021" y="763906"/>
            <a:ext cx="2989753" cy="149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Funções: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C5A451-F3EB-4D78-AC66-8530A542BFE2}"/>
              </a:ext>
            </a:extLst>
          </p:cNvPr>
          <p:cNvSpPr txBox="1">
            <a:spLocks/>
          </p:cNvSpPr>
          <p:nvPr/>
        </p:nvSpPr>
        <p:spPr>
          <a:xfrm>
            <a:off x="1366050" y="3570665"/>
            <a:ext cx="9459899" cy="554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Retorna o valor da função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seno 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para determinado ângulo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047D147D-5084-4B85-8E43-E100242942A5}"/>
              </a:ext>
            </a:extLst>
          </p:cNvPr>
          <p:cNvSpPr txBox="1">
            <a:spLocks/>
          </p:cNvSpPr>
          <p:nvPr/>
        </p:nvSpPr>
        <p:spPr>
          <a:xfrm>
            <a:off x="1366050" y="2597128"/>
            <a:ext cx="8820733" cy="436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Faz com que o buzzer vibre numa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frequência definida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B39473E-723C-4CB5-9864-902E151386ED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519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76021" y="1305167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01424" y="1805686"/>
            <a:ext cx="10074264" cy="1423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Fazer uma sirene no buzzer utilizando uma onda senoidal alterar sua frequência apertando um botão.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61514" y="3228845"/>
            <a:ext cx="9868971" cy="138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3200" dirty="0">
                <a:latin typeface="Consolas" panose="020B0609020204030204" pitchFamily="49" charset="0"/>
              </a:rPr>
              <a:t>Utilização das funções sin() e tone()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D1EBD00-8C31-4920-B4A7-0139EE0B0DF4}"/>
              </a:ext>
            </a:extLst>
          </p:cNvPr>
          <p:cNvSpPr txBox="1">
            <a:spLocks/>
          </p:cNvSpPr>
          <p:nvPr/>
        </p:nvSpPr>
        <p:spPr>
          <a:xfrm>
            <a:off x="1176021" y="355282"/>
            <a:ext cx="969097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Consolas" panose="020B0609020204030204" pitchFamily="49" charset="0"/>
              </a:rPr>
              <a:t>7º Programa: Sirene com Buzzer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031C24E-5238-4D76-9486-17F7B296AAFE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45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id="{2DB2A185-E708-47A5-BEBA-4F3B5CC0D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75"/>
          <a:stretch/>
        </p:blipFill>
        <p:spPr>
          <a:xfrm>
            <a:off x="1392702" y="856390"/>
            <a:ext cx="10799298" cy="60016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6" y="1"/>
            <a:ext cx="12046494" cy="702364"/>
          </a:xfrm>
        </p:spPr>
        <p:txBody>
          <a:bodyPr anchor="t">
            <a:norm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7º Programa: Sirene com Buzzer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45506" y="606539"/>
            <a:ext cx="2989753" cy="702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893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A1660A2-E006-478F-B286-CB498B943E39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Display de 7 segmentos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16540C2D-CDEB-4AC0-9308-BE26819955E8}"/>
              </a:ext>
            </a:extLst>
          </p:cNvPr>
          <p:cNvSpPr txBox="1">
            <a:spLocks/>
          </p:cNvSpPr>
          <p:nvPr/>
        </p:nvSpPr>
        <p:spPr>
          <a:xfrm>
            <a:off x="6096000" y="1687952"/>
            <a:ext cx="5380384" cy="4064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Display composto com 8 LEDs em paralelo (contando o ponto)</a:t>
            </a:r>
          </a:p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Cada LED é ativado individualmente</a:t>
            </a:r>
          </a:p>
        </p:txBody>
      </p:sp>
      <p:pic>
        <p:nvPicPr>
          <p:cNvPr id="1026" name="Picture 2" descr="Resultado de imagem para 7 segment display">
            <a:extLst>
              <a:ext uri="{FF2B5EF4-FFF2-40B4-BE49-F238E27FC236}">
                <a16:creationId xmlns:a16="http://schemas.microsoft.com/office/drawing/2014/main" id="{C0EDBBB9-A987-4728-8104-EF81FCAF6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190" y="3192572"/>
            <a:ext cx="3264625" cy="330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9D4C4228-7150-4193-86EF-46FC05592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1" r="20093"/>
          <a:stretch/>
        </p:blipFill>
        <p:spPr bwMode="auto">
          <a:xfrm>
            <a:off x="2038758" y="1366070"/>
            <a:ext cx="2742209" cy="438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7957B1A-27C0-47C3-ABFD-003C1EC1CC4D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11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4D182174-B668-4057-BE0E-E92EFCF6F482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Display de 7 segmentos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8A8E851-1586-4883-8A95-1AB9F648A15C}"/>
              </a:ext>
            </a:extLst>
          </p:cNvPr>
          <p:cNvSpPr/>
          <p:nvPr/>
        </p:nvSpPr>
        <p:spPr>
          <a:xfrm>
            <a:off x="1949727" y="1359384"/>
            <a:ext cx="1987826" cy="212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BC6832B-D8F1-4EAF-9D8A-96B033254520}"/>
              </a:ext>
            </a:extLst>
          </p:cNvPr>
          <p:cNvSpPr/>
          <p:nvPr/>
        </p:nvSpPr>
        <p:spPr>
          <a:xfrm rot="5400000">
            <a:off x="853110" y="2499071"/>
            <a:ext cx="1987826" cy="212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FB15C55-B333-46F2-967E-3FE5F89D7A2B}"/>
              </a:ext>
            </a:extLst>
          </p:cNvPr>
          <p:cNvSpPr/>
          <p:nvPr/>
        </p:nvSpPr>
        <p:spPr>
          <a:xfrm rot="5400000">
            <a:off x="853110" y="4619417"/>
            <a:ext cx="1987826" cy="212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4EC5EB-185B-411D-B587-2BD5FD76A876}"/>
              </a:ext>
            </a:extLst>
          </p:cNvPr>
          <p:cNvSpPr/>
          <p:nvPr/>
        </p:nvSpPr>
        <p:spPr>
          <a:xfrm>
            <a:off x="1949727" y="5737156"/>
            <a:ext cx="1987826" cy="212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EED7365-380E-4676-91D8-958BE4898AA0}"/>
              </a:ext>
            </a:extLst>
          </p:cNvPr>
          <p:cNvSpPr/>
          <p:nvPr/>
        </p:nvSpPr>
        <p:spPr>
          <a:xfrm>
            <a:off x="1949727" y="3539366"/>
            <a:ext cx="1987826" cy="212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2493A42-4DDA-4E58-B831-01ADA88669F8}"/>
              </a:ext>
            </a:extLst>
          </p:cNvPr>
          <p:cNvSpPr/>
          <p:nvPr/>
        </p:nvSpPr>
        <p:spPr>
          <a:xfrm rot="5400000">
            <a:off x="3046344" y="2488097"/>
            <a:ext cx="1987826" cy="212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07AEA3C-AC0D-45FA-A1F1-D0CCE0D9543D}"/>
              </a:ext>
            </a:extLst>
          </p:cNvPr>
          <p:cNvSpPr/>
          <p:nvPr/>
        </p:nvSpPr>
        <p:spPr>
          <a:xfrm rot="5400000">
            <a:off x="3046344" y="4608443"/>
            <a:ext cx="1987826" cy="21203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25E2DB-3F90-4C33-BFA2-4AD26144A972}"/>
              </a:ext>
            </a:extLst>
          </p:cNvPr>
          <p:cNvSpPr txBox="1"/>
          <p:nvPr/>
        </p:nvSpPr>
        <p:spPr>
          <a:xfrm>
            <a:off x="1237420" y="4422072"/>
            <a:ext cx="42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28F72BD-3F79-47FC-B56F-3E4738272886}"/>
              </a:ext>
            </a:extLst>
          </p:cNvPr>
          <p:cNvSpPr txBox="1"/>
          <p:nvPr/>
        </p:nvSpPr>
        <p:spPr>
          <a:xfrm>
            <a:off x="2729948" y="5258398"/>
            <a:ext cx="42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C9F7DCE-B0DC-47F3-AEE9-EDF22E84298C}"/>
              </a:ext>
            </a:extLst>
          </p:cNvPr>
          <p:cNvSpPr txBox="1"/>
          <p:nvPr/>
        </p:nvSpPr>
        <p:spPr>
          <a:xfrm>
            <a:off x="4126394" y="4422071"/>
            <a:ext cx="42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9E6709-758E-4454-BC3F-9656678DE3DE}"/>
              </a:ext>
            </a:extLst>
          </p:cNvPr>
          <p:cNvSpPr txBox="1"/>
          <p:nvPr/>
        </p:nvSpPr>
        <p:spPr>
          <a:xfrm>
            <a:off x="4126393" y="2353595"/>
            <a:ext cx="42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C8D4250-FC63-4E9E-9C1C-C720CDEB9655}"/>
              </a:ext>
            </a:extLst>
          </p:cNvPr>
          <p:cNvSpPr txBox="1"/>
          <p:nvPr/>
        </p:nvSpPr>
        <p:spPr>
          <a:xfrm>
            <a:off x="2729947" y="1465401"/>
            <a:ext cx="42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7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3293D34-5103-4E6D-B271-B7E5DEB42E03}"/>
              </a:ext>
            </a:extLst>
          </p:cNvPr>
          <p:cNvSpPr txBox="1"/>
          <p:nvPr/>
        </p:nvSpPr>
        <p:spPr>
          <a:xfrm>
            <a:off x="1237420" y="2263004"/>
            <a:ext cx="42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9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41DD308-FA7F-49BF-819A-930EA9C37409}"/>
              </a:ext>
            </a:extLst>
          </p:cNvPr>
          <p:cNvSpPr txBox="1"/>
          <p:nvPr/>
        </p:nvSpPr>
        <p:spPr>
          <a:xfrm>
            <a:off x="2596599" y="3055120"/>
            <a:ext cx="713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874919B-3323-4B75-82A7-A4FAF8D01D57}"/>
              </a:ext>
            </a:extLst>
          </p:cNvPr>
          <p:cNvSpPr txBox="1"/>
          <p:nvPr/>
        </p:nvSpPr>
        <p:spPr>
          <a:xfrm>
            <a:off x="4775750" y="5123598"/>
            <a:ext cx="42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239FE49-85CC-46C5-9349-A3175BCC9FE1}"/>
              </a:ext>
            </a:extLst>
          </p:cNvPr>
          <p:cNvSpPr/>
          <p:nvPr/>
        </p:nvSpPr>
        <p:spPr>
          <a:xfrm>
            <a:off x="4834546" y="5642712"/>
            <a:ext cx="306478" cy="3064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2" descr="Resultado de imagem para display de 7 segmentos">
            <a:extLst>
              <a:ext uri="{FF2B5EF4-FFF2-40B4-BE49-F238E27FC236}">
                <a16:creationId xmlns:a16="http://schemas.microsoft.com/office/drawing/2014/main" id="{4FCC5A8F-5393-413B-B334-B86CD779F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01"/>
          <a:stretch/>
        </p:blipFill>
        <p:spPr bwMode="auto">
          <a:xfrm>
            <a:off x="5235853" y="1465401"/>
            <a:ext cx="3512655" cy="44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D6082D4-FFA3-4B1D-9D1B-B3D3477B748F}"/>
              </a:ext>
            </a:extLst>
          </p:cNvPr>
          <p:cNvSpPr txBox="1"/>
          <p:nvPr/>
        </p:nvSpPr>
        <p:spPr>
          <a:xfrm>
            <a:off x="9066551" y="1998352"/>
            <a:ext cx="424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38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98715971-ECE9-4358-8894-EF587A074C15}"/>
              </a:ext>
            </a:extLst>
          </p:cNvPr>
          <p:cNvCxnSpPr/>
          <p:nvPr/>
        </p:nvCxnSpPr>
        <p:spPr>
          <a:xfrm>
            <a:off x="9490622" y="2263004"/>
            <a:ext cx="567778" cy="273957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CF98F1FF-9D25-4326-AEC3-B8D181C6C81C}"/>
              </a:ext>
            </a:extLst>
          </p:cNvPr>
          <p:cNvCxnSpPr>
            <a:cxnSpLocks/>
          </p:cNvCxnSpPr>
          <p:nvPr/>
        </p:nvCxnSpPr>
        <p:spPr>
          <a:xfrm flipH="1">
            <a:off x="9490622" y="2532308"/>
            <a:ext cx="567778" cy="273957"/>
          </a:xfrm>
          <a:prstGeom prst="bentConnector3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36D9945-399E-46A5-B176-46A4C3294814}"/>
              </a:ext>
            </a:extLst>
          </p:cNvPr>
          <p:cNvSpPr txBox="1"/>
          <p:nvPr/>
        </p:nvSpPr>
        <p:spPr>
          <a:xfrm>
            <a:off x="10025062" y="2263004"/>
            <a:ext cx="857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GND</a:t>
            </a:r>
            <a:endParaRPr lang="pt-BR" sz="32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F670A4F-F970-4229-A901-7932B4F24493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86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2318818-DED7-4504-9BCF-496D17474699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01424" y="1703377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01424" y="1805686"/>
            <a:ext cx="1007426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Contar de 0 a 9 com o Display de 7 Segmentos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61514" y="3228845"/>
            <a:ext cx="9868971" cy="138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3200" dirty="0">
                <a:latin typeface="Consolas" panose="020B0609020204030204" pitchFamily="49" charset="0"/>
              </a:rPr>
              <a:t>Utilização de matrizes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D1EBD00-8C31-4920-B4A7-0139EE0B0DF4}"/>
              </a:ext>
            </a:extLst>
          </p:cNvPr>
          <p:cNvSpPr txBox="1">
            <a:spLocks/>
          </p:cNvSpPr>
          <p:nvPr/>
        </p:nvSpPr>
        <p:spPr>
          <a:xfrm>
            <a:off x="1176021" y="437726"/>
            <a:ext cx="9690974" cy="1235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latin typeface="Consolas" panose="020B0609020204030204" pitchFamily="49" charset="0"/>
              </a:rPr>
              <a:t>8º Programa: Contagem com Display de 7 Segmentos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9093194-6AB0-46D3-8956-A72CE7D338CF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5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Hardware Open-Source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9301" y="376659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4F45734-97BE-490D-B1ED-A68DCF19BF2A}"/>
              </a:ext>
            </a:extLst>
          </p:cNvPr>
          <p:cNvSpPr/>
          <p:nvPr/>
        </p:nvSpPr>
        <p:spPr>
          <a:xfrm>
            <a:off x="7166781" y="1190292"/>
            <a:ext cx="3872281" cy="47660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2" name="Picture 2" descr="Arduino Due">
            <a:extLst>
              <a:ext uri="{FF2B5EF4-FFF2-40B4-BE49-F238E27FC236}">
                <a16:creationId xmlns:a16="http://schemas.microsoft.com/office/drawing/2014/main" id="{A024ECBC-7ABF-4553-AFE6-BF60E28CD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731" y1="30000" x2="17308" y2="39697"/>
                        <a14:foregroundMark x1="15577" y1="39697" x2="15577" y2="33030"/>
                        <a14:foregroundMark x1="15769" y1="59091" x2="15962" y2="51212"/>
                        <a14:foregroundMark x1="15577" y1="56061" x2="15577" y2="56061"/>
                        <a14:foregroundMark x1="15577" y1="56061" x2="15577" y2="56061"/>
                        <a14:foregroundMark x1="15577" y1="56061" x2="15192" y2="51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431" y="755324"/>
            <a:ext cx="4953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m para arduino uno">
            <a:extLst>
              <a:ext uri="{FF2B5EF4-FFF2-40B4-BE49-F238E27FC236}">
                <a16:creationId xmlns:a16="http://schemas.microsoft.com/office/drawing/2014/main" id="{EF5C1E02-9532-46A2-96D2-99C68BD71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385" y1="11212" x2="41538" y2="13939"/>
                        <a14:foregroundMark x1="41538" y1="13939" x2="61731" y2="13030"/>
                        <a14:foregroundMark x1="61731" y1="13030" x2="72500" y2="13030"/>
                        <a14:foregroundMark x1="72500" y1="13030" x2="82308" y2="11818"/>
                        <a14:foregroundMark x1="83269" y1="88788" x2="61346" y2="85455"/>
                        <a14:foregroundMark x1="61346" y1="85455" x2="31346" y2="89394"/>
                        <a14:foregroundMark x1="31346" y1="89394" x2="21538" y2="88788"/>
                        <a14:foregroundMark x1="48269" y1="75455" x2="43462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129" y="3163990"/>
            <a:ext cx="3634409" cy="23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8E4B9A10-EA54-469A-928D-273796AF2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1081" y="5355167"/>
            <a:ext cx="2679700" cy="93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olidFill>
                  <a:schemeClr val="bg1"/>
                </a:solidFill>
                <a:latin typeface="Consolas" panose="020B0609020204030204" pitchFamily="49" charset="0"/>
              </a:rPr>
              <a:t>Originais</a:t>
            </a:r>
            <a:endParaRPr lang="pt-BR" sz="3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0244" name="Picture 4" descr="https://cdn.solarbotics.com/products/photos/415f0902f0da88f2ec5aa0b7846082a2/28920-IMG_4281.jpg">
            <a:extLst>
              <a:ext uri="{FF2B5EF4-FFF2-40B4-BE49-F238E27FC236}">
                <a16:creationId xmlns:a16="http://schemas.microsoft.com/office/drawing/2014/main" id="{1F027AF7-F54F-45DB-A104-14908EE0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69" y="3343356"/>
            <a:ext cx="36068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discourse-cdn-sjc1.com/business6/uploads/fazedores/486/6c05897f9f01c999.png">
            <a:extLst>
              <a:ext uri="{FF2B5EF4-FFF2-40B4-BE49-F238E27FC236}">
                <a16:creationId xmlns:a16="http://schemas.microsoft.com/office/drawing/2014/main" id="{A99297A7-9184-494F-AF0E-24EFA7519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79" y="3003354"/>
            <a:ext cx="3409054" cy="340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cdn.shopify.com/s/files/1/1978/9859/products/img_9578_1_large.jpg?v=1499266437">
            <a:extLst>
              <a:ext uri="{FF2B5EF4-FFF2-40B4-BE49-F238E27FC236}">
                <a16:creationId xmlns:a16="http://schemas.microsoft.com/office/drawing/2014/main" id="{E9042B8F-A943-4812-B50A-19EFAD05F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5417" r="95000">
                        <a14:foregroundMark x1="8542" y1="71875" x2="12083" y2="61458"/>
                        <a14:foregroundMark x1="12083" y1="61458" x2="7292" y2="52083"/>
                        <a14:foregroundMark x1="7292" y1="52083" x2="10000" y2="27083"/>
                        <a14:foregroundMark x1="7708" y1="41458" x2="8125" y2="36250"/>
                        <a14:foregroundMark x1="6875" y1="36042" x2="6458" y2="42917"/>
                        <a14:foregroundMark x1="5417" y1="63542" x2="6875" y2="68750"/>
                        <a14:foregroundMark x1="7708" y1="55000" x2="7083" y2="45833"/>
                        <a14:foregroundMark x1="77292" y1="51458" x2="77292" y2="62500"/>
                        <a14:foregroundMark x1="77292" y1="62500" x2="63542" y2="56042"/>
                        <a14:foregroundMark x1="92292" y1="26250" x2="95833" y2="47083"/>
                        <a14:foregroundMark x1="95833" y1="47083" x2="93542" y2="60625"/>
                        <a14:foregroundMark x1="93542" y1="60625" x2="94375" y2="39792"/>
                        <a14:foregroundMark x1="94375" y1="63958" x2="91458" y2="70208"/>
                        <a14:foregroundMark x1="95000" y1="66250" x2="94583" y2="64375"/>
                        <a14:foregroundMark x1="71042" y1="60833" x2="56042" y2="62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579" y="551844"/>
            <a:ext cx="3821463" cy="382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Imagem relacionada">
            <a:extLst>
              <a:ext uri="{FF2B5EF4-FFF2-40B4-BE49-F238E27FC236}">
                <a16:creationId xmlns:a16="http://schemas.microsoft.com/office/drawing/2014/main" id="{159A9696-5D75-47FB-8551-85EC2775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00" b="95958" l="4667" r="94333">
                        <a14:foregroundMark x1="24222" y1="92619" x2="21444" y2="81371"/>
                        <a14:foregroundMark x1="21444" y1="81371" x2="20778" y2="68541"/>
                        <a14:foregroundMark x1="20778" y1="68541" x2="24111" y2="49209"/>
                        <a14:foregroundMark x1="24111" y1="49209" x2="15556" y2="27065"/>
                        <a14:foregroundMark x1="15556" y1="27065" x2="21556" y2="18629"/>
                        <a14:foregroundMark x1="21556" y1="18629" x2="27333" y2="14938"/>
                        <a14:foregroundMark x1="27333" y1="14938" x2="30222" y2="5097"/>
                        <a14:foregroundMark x1="33107" y1="4300" x2="37222" y2="3163"/>
                        <a14:foregroundMark x1="30222" y1="5097" x2="32481" y2="4473"/>
                        <a14:foregroundMark x1="37222" y1="3163" x2="63333" y2="14938"/>
                        <a14:foregroundMark x1="63333" y1="14938" x2="81889" y2="13884"/>
                        <a14:foregroundMark x1="81889" y1="13884" x2="88778" y2="14938"/>
                        <a14:foregroundMark x1="88778" y1="14938" x2="92222" y2="23199"/>
                        <a14:foregroundMark x1="92222" y1="23199" x2="88111" y2="47276"/>
                        <a14:foregroundMark x1="88111" y1="47276" x2="91889" y2="68366"/>
                        <a14:foregroundMark x1="91889" y1="68366" x2="84778" y2="93673"/>
                        <a14:foregroundMark x1="84778" y1="93673" x2="78222" y2="95958"/>
                        <a14:foregroundMark x1="78222" y1="95958" x2="69222" y2="88576"/>
                        <a14:foregroundMark x1="69222" y1="88576" x2="35222" y2="83656"/>
                        <a14:foregroundMark x1="35222" y1="83656" x2="24000" y2="75044"/>
                        <a14:foregroundMark x1="24000" y1="75044" x2="26556" y2="50264"/>
                        <a14:foregroundMark x1="26556" y1="50264" x2="38556" y2="11599"/>
                        <a14:foregroundMark x1="38556" y1="11599" x2="39222" y2="65905"/>
                        <a14:foregroundMark x1="39222" y1="65905" x2="49556" y2="40773"/>
                        <a14:foregroundMark x1="49556" y1="40773" x2="52333" y2="41476"/>
                        <a14:foregroundMark x1="15222" y1="30580" x2="6000" y2="31634"/>
                        <a14:foregroundMark x1="6000" y1="31634" x2="9333" y2="24253"/>
                        <a14:foregroundMark x1="9333" y1="24253" x2="11889" y2="24605"/>
                        <a14:foregroundMark x1="7778" y1="23199" x2="6111" y2="34095"/>
                        <a14:foregroundMark x1="6111" y1="34095" x2="6589" y2="43002"/>
                        <a14:foregroundMark x1="7000" y1="40598" x2="5667" y2="30404"/>
                        <a14:foregroundMark x1="5667" y1="30404" x2="6127" y2="20448"/>
                        <a14:foregroundMark x1="6034" y1="20448" x2="5000" y2="35852"/>
                        <a14:foregroundMark x1="18000" y1="11248" x2="30444" y2="3339"/>
                        <a14:foregroundMark x1="30444" y1="3339" x2="17556" y2="5975"/>
                        <a14:foregroundMark x1="17556" y1="5975" x2="19889" y2="8963"/>
                        <a14:foregroundMark x1="66778" y1="7381" x2="73000" y2="7381"/>
                        <a14:foregroundMark x1="73000" y1="7381" x2="79444" y2="6151"/>
                        <a14:foregroundMark x1="79444" y1="6151" x2="88778" y2="6327"/>
                        <a14:foregroundMark x1="94406" y1="86387" x2="94444" y2="91740"/>
                        <a14:foregroundMark x1="94051" y1="36418" x2="94402" y2="85833"/>
                        <a14:foregroundMark x1="94025" y1="32811" x2="94031" y2="33597"/>
                        <a14:foregroundMark x1="94000" y1="29350" x2="94022" y2="32376"/>
                        <a14:foregroundMark x1="94444" y1="91740" x2="94111" y2="92443"/>
                        <a14:foregroundMark x1="93556" y1="86116" x2="93111" y2="84359"/>
                        <a14:foregroundMark x1="31444" y1="94728" x2="31667" y2="94903"/>
                        <a14:foregroundMark x1="15889" y1="69596" x2="16778" y2="65905"/>
                        <a14:foregroundMark x1="4667" y1="21090" x2="5111" y2="40598"/>
                        <a14:foregroundMark x1="5111" y1="40598" x2="5222" y2="41125"/>
                        <a14:backgroundMark x1="33444" y1="7733" x2="33444" y2="5975"/>
                        <a14:backgroundMark x1="32222" y1="5272" x2="32778" y2="4921"/>
                        <a14:backgroundMark x1="93222" y1="35677" x2="93889" y2="33392"/>
                        <a14:backgroundMark x1="94333" y1="33568" x2="94444" y2="36380"/>
                        <a14:backgroundMark x1="93000" y1="85413" x2="92333" y2="84183"/>
                        <a14:backgroundMark x1="93889" y1="84183" x2="93667" y2="84007"/>
                        <a14:backgroundMark x1="31778" y1="94728" x2="31889" y2="91740"/>
                        <a14:backgroundMark x1="6333" y1="43585" x2="8111" y2="43937"/>
                        <a14:backgroundMark x1="4556" y1="17926" x2="7778" y2="17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03" y="1558437"/>
            <a:ext cx="2860189" cy="18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79A7BAE-0648-4158-9134-F859D1DB9CA7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78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C13931C4-9A19-43AE-8111-DB86D7E2FD9A}"/>
              </a:ext>
            </a:extLst>
          </p:cNvPr>
          <p:cNvSpPr txBox="1">
            <a:spLocks/>
          </p:cNvSpPr>
          <p:nvPr/>
        </p:nvSpPr>
        <p:spPr>
          <a:xfrm>
            <a:off x="1287930" y="3066173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digitalWrite(pino, nível)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0" y="483798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F408758B-D5D4-4EB0-9462-5DEBF3C65FC9}"/>
              </a:ext>
            </a:extLst>
          </p:cNvPr>
          <p:cNvSpPr txBox="1">
            <a:spLocks/>
          </p:cNvSpPr>
          <p:nvPr/>
        </p:nvSpPr>
        <p:spPr>
          <a:xfrm>
            <a:off x="1392539" y="4771689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delay(tempo)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Imagem 4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42DC0407-E6AD-4B6A-BF96-F2DAAD499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6" b="50000"/>
          <a:stretch/>
        </p:blipFill>
        <p:spPr>
          <a:xfrm>
            <a:off x="2819400" y="483798"/>
            <a:ext cx="9372601" cy="6374203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12D6033D-EEAE-4892-A2BF-C863115741D6}"/>
              </a:ext>
            </a:extLst>
          </p:cNvPr>
          <p:cNvSpPr txBox="1">
            <a:spLocks/>
          </p:cNvSpPr>
          <p:nvPr/>
        </p:nvSpPr>
        <p:spPr>
          <a:xfrm>
            <a:off x="-82186" y="0"/>
            <a:ext cx="12274186" cy="11338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latin typeface="Consolas" panose="020B0609020204030204" pitchFamily="49" charset="0"/>
              </a:rPr>
              <a:t>8º Programa: Contagem com Display de 7 Segmentos</a:t>
            </a:r>
            <a:endParaRPr lang="pt-BR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216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333639-A9AA-45EF-BC7F-17D7F929390A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572458"/>
            <a:ext cx="9854464" cy="999947"/>
          </a:xfrm>
        </p:spPr>
        <p:txBody>
          <a:bodyPr>
            <a:norm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9º Programa: Despertador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76021" y="1305167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01424" y="1805686"/>
            <a:ext cx="1007426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Fazer uma contagem regressiva com um display de 7 segmentos, e ao final acionar um buzzer que pode ser desligado por um botão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61514" y="3228845"/>
            <a:ext cx="9868971" cy="138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3200" dirty="0">
                <a:latin typeface="Consolas" panose="020B0609020204030204" pitchFamily="49" charset="0"/>
              </a:rPr>
              <a:t>Aplicação dos conceitos de PWM, entrada e saída digitais. 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42CA2D-F255-421F-A8BB-B8A4A1E4AD80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07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6" y="1"/>
            <a:ext cx="12046494" cy="711199"/>
          </a:xfrm>
        </p:spPr>
        <p:txBody>
          <a:bodyPr anchor="t">
            <a:norm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9º Programa: Despertador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45506" y="492521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F408758B-D5D4-4EB0-9462-5DEBF3C65FC9}"/>
              </a:ext>
            </a:extLst>
          </p:cNvPr>
          <p:cNvSpPr txBox="1">
            <a:spLocks/>
          </p:cNvSpPr>
          <p:nvPr/>
        </p:nvSpPr>
        <p:spPr>
          <a:xfrm>
            <a:off x="1392539" y="4771689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delay(tempo)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m 3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51B3CFB3-E7D6-4A25-B30A-E98020FCD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6" b="50000"/>
          <a:stretch/>
        </p:blipFill>
        <p:spPr>
          <a:xfrm>
            <a:off x="2908300" y="642374"/>
            <a:ext cx="9283700" cy="621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49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Display LCD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16540C2D-CDEB-4AC0-9308-BE26819955E8}"/>
              </a:ext>
            </a:extLst>
          </p:cNvPr>
          <p:cNvSpPr txBox="1">
            <a:spLocks/>
          </p:cNvSpPr>
          <p:nvPr/>
        </p:nvSpPr>
        <p:spPr>
          <a:xfrm>
            <a:off x="1152938" y="2104560"/>
            <a:ext cx="4014016" cy="421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LCD (Liquid Crystal Display) – Display de Cristal Líquido</a:t>
            </a:r>
          </a:p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Resolução: 16x2</a:t>
            </a:r>
          </a:p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É utilizado com a biblioteca &lt;LiquidCrystal.h&gt;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EB96B27-4DBD-43A7-A56B-005BCCF8A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8" t="32077" r="5507" b="16674"/>
          <a:stretch/>
        </p:blipFill>
        <p:spPr>
          <a:xfrm>
            <a:off x="5141845" y="2104560"/>
            <a:ext cx="6095738" cy="29663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BADD9E9-DDD5-414E-9973-17F356F7FF75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973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ADD70CE-F4AC-4FFC-AFEB-0694AB8B3779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9B4869D-8BCC-49CB-B000-8E91D2A41155}"/>
              </a:ext>
            </a:extLst>
          </p:cNvPr>
          <p:cNvSpPr/>
          <p:nvPr/>
        </p:nvSpPr>
        <p:spPr>
          <a:xfrm>
            <a:off x="1325005" y="2891162"/>
            <a:ext cx="9541990" cy="835984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CC47D29-FF81-4AF0-A030-5D100044FB03}"/>
              </a:ext>
            </a:extLst>
          </p:cNvPr>
          <p:cNvSpPr/>
          <p:nvPr/>
        </p:nvSpPr>
        <p:spPr>
          <a:xfrm>
            <a:off x="1325005" y="1744548"/>
            <a:ext cx="9541990" cy="1136658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355282"/>
            <a:ext cx="9690974" cy="999947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Consolas" panose="020B0609020204030204" pitchFamily="49" charset="0"/>
              </a:rPr>
              <a:t>10º Programa: Hello World - LCD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1813" y="28541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6813" y="3412026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1366051" y="1538748"/>
            <a:ext cx="7090318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lcd.begin(colunas, linhas) 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13931C4-9A19-43AE-8111-DB86D7E2FD9A}"/>
              </a:ext>
            </a:extLst>
          </p:cNvPr>
          <p:cNvSpPr txBox="1">
            <a:spLocks/>
          </p:cNvSpPr>
          <p:nvPr/>
        </p:nvSpPr>
        <p:spPr>
          <a:xfrm>
            <a:off x="1366051" y="2754303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lcd.print(variável ou string) 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61515" y="660870"/>
            <a:ext cx="2989753" cy="149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Funções: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667E022-572F-4414-8316-837CA9744A01}"/>
              </a:ext>
            </a:extLst>
          </p:cNvPr>
          <p:cNvSpPr/>
          <p:nvPr/>
        </p:nvSpPr>
        <p:spPr>
          <a:xfrm>
            <a:off x="1325005" y="3743412"/>
            <a:ext cx="9541990" cy="788873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F408758B-D5D4-4EB0-9462-5DEBF3C65FC9}"/>
              </a:ext>
            </a:extLst>
          </p:cNvPr>
          <p:cNvSpPr txBox="1">
            <a:spLocks/>
          </p:cNvSpPr>
          <p:nvPr/>
        </p:nvSpPr>
        <p:spPr>
          <a:xfrm>
            <a:off x="1366051" y="3454685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lcd.clear()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C5A451-F3EB-4D78-AC66-8530A542BFE2}"/>
              </a:ext>
            </a:extLst>
          </p:cNvPr>
          <p:cNvSpPr txBox="1">
            <a:spLocks/>
          </p:cNvSpPr>
          <p:nvPr/>
        </p:nvSpPr>
        <p:spPr>
          <a:xfrm>
            <a:off x="1366050" y="3280749"/>
            <a:ext cx="8820733" cy="554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Imprime na tela um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texto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 ou uma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variável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856D1BFD-29FD-4A13-9C5F-47A36FEB5213}"/>
              </a:ext>
            </a:extLst>
          </p:cNvPr>
          <p:cNvSpPr txBox="1">
            <a:spLocks/>
          </p:cNvSpPr>
          <p:nvPr/>
        </p:nvSpPr>
        <p:spPr>
          <a:xfrm>
            <a:off x="1366050" y="4097417"/>
            <a:ext cx="8820733" cy="4511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Limpa a tela 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e volta o cursor para a posição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(0,0)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047D147D-5084-4B85-8E43-E100242942A5}"/>
              </a:ext>
            </a:extLst>
          </p:cNvPr>
          <p:cNvSpPr txBox="1">
            <a:spLocks/>
          </p:cNvSpPr>
          <p:nvPr/>
        </p:nvSpPr>
        <p:spPr>
          <a:xfrm>
            <a:off x="1366050" y="2128952"/>
            <a:ext cx="8820733" cy="8894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Indica para o programa quantas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colunas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 e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linhas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 o LCD possui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33E8BAB-6261-44F9-8F25-A051C5E0AB2D}"/>
              </a:ext>
            </a:extLst>
          </p:cNvPr>
          <p:cNvSpPr/>
          <p:nvPr/>
        </p:nvSpPr>
        <p:spPr>
          <a:xfrm>
            <a:off x="1325005" y="4542128"/>
            <a:ext cx="9541990" cy="999947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CE7C09CC-7C67-4ED7-8EEE-7EF7F631FC29}"/>
              </a:ext>
            </a:extLst>
          </p:cNvPr>
          <p:cNvSpPr txBox="1">
            <a:spLocks/>
          </p:cNvSpPr>
          <p:nvPr/>
        </p:nvSpPr>
        <p:spPr>
          <a:xfrm>
            <a:off x="1366051" y="4470898"/>
            <a:ext cx="6741524" cy="621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lcd.setCursor(coluna, linha)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5DCDA2F-AE80-414A-900E-43EC2E61091B}"/>
              </a:ext>
            </a:extLst>
          </p:cNvPr>
          <p:cNvSpPr txBox="1">
            <a:spLocks/>
          </p:cNvSpPr>
          <p:nvPr/>
        </p:nvSpPr>
        <p:spPr>
          <a:xfrm>
            <a:off x="1366051" y="5029461"/>
            <a:ext cx="8820733" cy="8894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Move o cursor para a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coluna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 e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linha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 desejadas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B0E84FA-6D40-45FA-B8A2-A1D3147B851C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428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2DE9ED45-01AD-4CFB-B514-4BE6BD4373FC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505935"/>
            <a:ext cx="9753601" cy="72033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Ressaltando que...</a:t>
            </a:r>
            <a:endParaRPr lang="pt-BR" dirty="0">
              <a:latin typeface="Consolas" panose="020B0609020204030204" pitchFamily="49" charset="0"/>
            </a:endParaRPr>
          </a:p>
        </p:txBody>
      </p:sp>
      <p:pic>
        <p:nvPicPr>
          <p:cNvPr id="1026" name="Picture 2" descr="Resultado de imagem para lcd 16x2">
            <a:extLst>
              <a:ext uri="{FF2B5EF4-FFF2-40B4-BE49-F238E27FC236}">
                <a16:creationId xmlns:a16="http://schemas.microsoft.com/office/drawing/2014/main" id="{4F1E7DA1-845C-4C40-B981-2E6673BA2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1" r="25358"/>
          <a:stretch/>
        </p:blipFill>
        <p:spPr bwMode="auto">
          <a:xfrm>
            <a:off x="4055166" y="2862469"/>
            <a:ext cx="6904382" cy="314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79D79BF-3BE1-4D53-A5F9-70AF20774FA8}"/>
              </a:ext>
            </a:extLst>
          </p:cNvPr>
          <p:cNvCxnSpPr/>
          <p:nvPr/>
        </p:nvCxnSpPr>
        <p:spPr>
          <a:xfrm flipV="1">
            <a:off x="5102087" y="2623931"/>
            <a:ext cx="0" cy="13252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29ACCD6-1481-4893-883C-91F4C54756CA}"/>
              </a:ext>
            </a:extLst>
          </p:cNvPr>
          <p:cNvCxnSpPr>
            <a:cxnSpLocks/>
          </p:cNvCxnSpPr>
          <p:nvPr/>
        </p:nvCxnSpPr>
        <p:spPr>
          <a:xfrm flipH="1" flipV="1">
            <a:off x="3763618" y="4194313"/>
            <a:ext cx="1199321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B07C0E6-428C-48D5-B814-BC4DB8E3D76B}"/>
              </a:ext>
            </a:extLst>
          </p:cNvPr>
          <p:cNvCxnSpPr>
            <a:cxnSpLocks/>
          </p:cNvCxnSpPr>
          <p:nvPr/>
        </p:nvCxnSpPr>
        <p:spPr>
          <a:xfrm flipH="1" flipV="1">
            <a:off x="3763618" y="4678017"/>
            <a:ext cx="1199321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9884D20F-A6F0-4C40-8BBA-660ABE0E8777}"/>
              </a:ext>
            </a:extLst>
          </p:cNvPr>
          <p:cNvSpPr txBox="1">
            <a:spLocks/>
          </p:cNvSpPr>
          <p:nvPr/>
        </p:nvSpPr>
        <p:spPr>
          <a:xfrm>
            <a:off x="2352261" y="3988575"/>
            <a:ext cx="1702906" cy="3980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Linha 0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77EF191-8DBC-4C1C-B149-A0521374C0C1}"/>
              </a:ext>
            </a:extLst>
          </p:cNvPr>
          <p:cNvSpPr txBox="1">
            <a:spLocks/>
          </p:cNvSpPr>
          <p:nvPr/>
        </p:nvSpPr>
        <p:spPr>
          <a:xfrm>
            <a:off x="2352261" y="4479003"/>
            <a:ext cx="1702906" cy="3980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Linha 1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263DA18-ADF1-4E0A-B8A6-F07F97DAFE94}"/>
              </a:ext>
            </a:extLst>
          </p:cNvPr>
          <p:cNvSpPr txBox="1">
            <a:spLocks/>
          </p:cNvSpPr>
          <p:nvPr/>
        </p:nvSpPr>
        <p:spPr>
          <a:xfrm rot="16200000">
            <a:off x="4250634" y="1610944"/>
            <a:ext cx="1702906" cy="3980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Coluna 0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B4543A2-2D4C-43E8-975C-6979E3DC7A9A}"/>
              </a:ext>
            </a:extLst>
          </p:cNvPr>
          <p:cNvCxnSpPr/>
          <p:nvPr/>
        </p:nvCxnSpPr>
        <p:spPr>
          <a:xfrm flipV="1">
            <a:off x="5431966" y="2623930"/>
            <a:ext cx="0" cy="13252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F77852F3-9D18-407D-B3BB-62F46DFE15DD}"/>
              </a:ext>
            </a:extLst>
          </p:cNvPr>
          <p:cNvSpPr txBox="1">
            <a:spLocks/>
          </p:cNvSpPr>
          <p:nvPr/>
        </p:nvSpPr>
        <p:spPr>
          <a:xfrm rot="16200000">
            <a:off x="4580513" y="1610943"/>
            <a:ext cx="1702906" cy="3980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Coluna 1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2895E54-FB7E-41EF-B5C0-E9A749146222}"/>
              </a:ext>
            </a:extLst>
          </p:cNvPr>
          <p:cNvCxnSpPr/>
          <p:nvPr/>
        </p:nvCxnSpPr>
        <p:spPr>
          <a:xfrm flipV="1">
            <a:off x="5747166" y="2623930"/>
            <a:ext cx="0" cy="13252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ítulo 1">
            <a:extLst>
              <a:ext uri="{FF2B5EF4-FFF2-40B4-BE49-F238E27FC236}">
                <a16:creationId xmlns:a16="http://schemas.microsoft.com/office/drawing/2014/main" id="{92F031DB-5A41-4362-BAB3-2672A1DE401A}"/>
              </a:ext>
            </a:extLst>
          </p:cNvPr>
          <p:cNvSpPr txBox="1">
            <a:spLocks/>
          </p:cNvSpPr>
          <p:nvPr/>
        </p:nvSpPr>
        <p:spPr>
          <a:xfrm rot="16200000">
            <a:off x="4895713" y="1610943"/>
            <a:ext cx="1702906" cy="3980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Coluna 2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4E59D1CE-A64F-4C71-997D-82BD43C4821E}"/>
              </a:ext>
            </a:extLst>
          </p:cNvPr>
          <p:cNvCxnSpPr/>
          <p:nvPr/>
        </p:nvCxnSpPr>
        <p:spPr>
          <a:xfrm flipV="1">
            <a:off x="6069660" y="2623930"/>
            <a:ext cx="0" cy="13252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ítulo 1">
            <a:extLst>
              <a:ext uri="{FF2B5EF4-FFF2-40B4-BE49-F238E27FC236}">
                <a16:creationId xmlns:a16="http://schemas.microsoft.com/office/drawing/2014/main" id="{F1759EE5-4298-4469-AE35-5997F1DE0584}"/>
              </a:ext>
            </a:extLst>
          </p:cNvPr>
          <p:cNvSpPr txBox="1">
            <a:spLocks/>
          </p:cNvSpPr>
          <p:nvPr/>
        </p:nvSpPr>
        <p:spPr>
          <a:xfrm rot="16200000">
            <a:off x="5218207" y="1610943"/>
            <a:ext cx="1702906" cy="3980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Coluna 3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9271074-E26D-4065-9C29-4FBC5E5021C5}"/>
              </a:ext>
            </a:extLst>
          </p:cNvPr>
          <p:cNvCxnSpPr/>
          <p:nvPr/>
        </p:nvCxnSpPr>
        <p:spPr>
          <a:xfrm flipV="1">
            <a:off x="9889666" y="2661410"/>
            <a:ext cx="0" cy="13252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>
            <a:extLst>
              <a:ext uri="{FF2B5EF4-FFF2-40B4-BE49-F238E27FC236}">
                <a16:creationId xmlns:a16="http://schemas.microsoft.com/office/drawing/2014/main" id="{9654D8F6-31CE-4B5F-9452-63E952008096}"/>
              </a:ext>
            </a:extLst>
          </p:cNvPr>
          <p:cNvSpPr txBox="1">
            <a:spLocks/>
          </p:cNvSpPr>
          <p:nvPr/>
        </p:nvSpPr>
        <p:spPr>
          <a:xfrm rot="16200000">
            <a:off x="9038213" y="1648423"/>
            <a:ext cx="1702906" cy="3980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Coluna 15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4B0C834-0CBA-4A5E-88FD-5898C8859CFA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04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7AC770D-6CCE-4FD2-89D9-A7BB3A75CF3C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355282"/>
            <a:ext cx="9854464" cy="999947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10º Programa: Hello World - LCD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31249" y="1676418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26212" y="1370504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066121" y="1600044"/>
            <a:ext cx="1007426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Escrever "Hello World!" no centro da linha do LCD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26211" y="3314227"/>
            <a:ext cx="9868971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4000" dirty="0">
                <a:latin typeface="Consolas" panose="020B0609020204030204" pitchFamily="49" charset="0"/>
              </a:rPr>
              <a:t>Funções do LCD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EAA5FF5-0548-4775-A3E3-7C9B5C54ABF7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02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id="{48B41EE5-E11B-4DF0-BB0F-775B95A7F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96"/>
          <a:stretch/>
        </p:blipFill>
        <p:spPr>
          <a:xfrm>
            <a:off x="1537252" y="570969"/>
            <a:ext cx="10654748" cy="628703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6" y="-2852"/>
            <a:ext cx="12046494" cy="999947"/>
          </a:xfrm>
        </p:spPr>
        <p:txBody>
          <a:bodyPr>
            <a:normAutofit/>
          </a:bodyPr>
          <a:lstStyle/>
          <a:p>
            <a:r>
              <a:rPr lang="fr-FR" dirty="0">
                <a:latin typeface="Consolas" panose="020B0609020204030204" pitchFamily="49" charset="0"/>
              </a:rPr>
              <a:t>10º Programa: Hello World - LCD 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45506" y="702717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86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97C4012-D547-4EE5-9C52-7807EF548899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Termístor NTC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16540C2D-CDEB-4AC0-9308-BE26819955E8}"/>
              </a:ext>
            </a:extLst>
          </p:cNvPr>
          <p:cNvSpPr txBox="1">
            <a:spLocks/>
          </p:cNvSpPr>
          <p:nvPr/>
        </p:nvSpPr>
        <p:spPr>
          <a:xfrm>
            <a:off x="1152938" y="1505158"/>
            <a:ext cx="5526158" cy="36157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Termístor – Resistência que varia de acordo com sua temperatura;</a:t>
            </a:r>
          </a:p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NTC (Negative Temperature Coefficient) – Termístor com Coeficiente de Temperatura Negativo, ou seja, a resistência abaixa quando a temperatura aumenta;</a:t>
            </a:r>
          </a:p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A relação Temperatura x Resistência é não-linear.</a:t>
            </a:r>
          </a:p>
        </p:txBody>
      </p:sp>
      <p:pic>
        <p:nvPicPr>
          <p:cNvPr id="3074" name="Picture 2" descr="Resultado de imagem para ntc termistor">
            <a:extLst>
              <a:ext uri="{FF2B5EF4-FFF2-40B4-BE49-F238E27FC236}">
                <a16:creationId xmlns:a16="http://schemas.microsoft.com/office/drawing/2014/main" id="{827CED70-B15F-4CCA-9B40-EEA5B6E80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167" l="10000" r="99722">
                        <a14:foregroundMark x1="76944" y1="87222" x2="87500" y2="99167"/>
                        <a14:foregroundMark x1="90556" y1="71389" x2="99722" y2="80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752" y="1249976"/>
            <a:ext cx="4358048" cy="435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CE9175E-3AD7-4D39-BC6E-8169E49D36DE}"/>
              </a:ext>
            </a:extLst>
          </p:cNvPr>
          <p:cNvSpPr txBox="1">
            <a:spLocks/>
          </p:cNvSpPr>
          <p:nvPr/>
        </p:nvSpPr>
        <p:spPr>
          <a:xfrm>
            <a:off x="1629318" y="4458011"/>
            <a:ext cx="5526158" cy="3252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24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7C745C4-2D2E-4EA7-8AD5-8C3C68D4B38F}"/>
              </a:ext>
            </a:extLst>
          </p:cNvPr>
          <p:cNvSpPr txBox="1">
            <a:spLocks/>
          </p:cNvSpPr>
          <p:nvPr/>
        </p:nvSpPr>
        <p:spPr>
          <a:xfrm>
            <a:off x="1228965" y="5286772"/>
            <a:ext cx="5444378" cy="852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Temperatura ≈ Resistência</a:t>
            </a:r>
          </a:p>
        </p:txBody>
      </p:sp>
      <p:sp>
        <p:nvSpPr>
          <p:cNvPr id="3" name="Seta: para Cima 2">
            <a:extLst>
              <a:ext uri="{FF2B5EF4-FFF2-40B4-BE49-F238E27FC236}">
                <a16:creationId xmlns:a16="http://schemas.microsoft.com/office/drawing/2014/main" id="{60B7152F-A990-4512-842D-95694C7870A0}"/>
              </a:ext>
            </a:extLst>
          </p:cNvPr>
          <p:cNvSpPr/>
          <p:nvPr/>
        </p:nvSpPr>
        <p:spPr>
          <a:xfrm>
            <a:off x="1154595" y="5166677"/>
            <a:ext cx="621284" cy="59531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: para Cima 10">
            <a:extLst>
              <a:ext uri="{FF2B5EF4-FFF2-40B4-BE49-F238E27FC236}">
                <a16:creationId xmlns:a16="http://schemas.microsoft.com/office/drawing/2014/main" id="{885BAFC5-A238-4590-AD2C-319D2540B373}"/>
              </a:ext>
            </a:extLst>
          </p:cNvPr>
          <p:cNvSpPr/>
          <p:nvPr/>
        </p:nvSpPr>
        <p:spPr>
          <a:xfrm rot="10800000">
            <a:off x="6125470" y="5158707"/>
            <a:ext cx="621284" cy="59531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D66262-9BF9-4AA3-8A04-CD77A3536041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12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0E01A07-3D08-491F-A9C8-CC669745EE7A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Termístor NTC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16540C2D-CDEB-4AC0-9308-BE26819955E8}"/>
              </a:ext>
            </a:extLst>
          </p:cNvPr>
          <p:cNvSpPr txBox="1">
            <a:spLocks/>
          </p:cNvSpPr>
          <p:nvPr/>
        </p:nvSpPr>
        <p:spPr>
          <a:xfrm>
            <a:off x="1152938" y="1505158"/>
            <a:ext cx="5526158" cy="361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De forma similar ao LDR, o NTC pode ser colocado num divisor de tensão para que a temperatura seja descoberta.</a:t>
            </a:r>
          </a:p>
        </p:txBody>
      </p:sp>
      <p:pic>
        <p:nvPicPr>
          <p:cNvPr id="3074" name="Picture 2" descr="Resultado de imagem para ntc termistor">
            <a:extLst>
              <a:ext uri="{FF2B5EF4-FFF2-40B4-BE49-F238E27FC236}">
                <a16:creationId xmlns:a16="http://schemas.microsoft.com/office/drawing/2014/main" id="{827CED70-B15F-4CCA-9B40-EEA5B6E80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167" l="10000" r="99722">
                        <a14:foregroundMark x1="76944" y1="87222" x2="87500" y2="99167"/>
                        <a14:foregroundMark x1="90556" y1="71389" x2="99722" y2="80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752" y="1249976"/>
            <a:ext cx="4358048" cy="435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CE9175E-3AD7-4D39-BC6E-8169E49D36DE}"/>
              </a:ext>
            </a:extLst>
          </p:cNvPr>
          <p:cNvSpPr txBox="1">
            <a:spLocks/>
          </p:cNvSpPr>
          <p:nvPr/>
        </p:nvSpPr>
        <p:spPr>
          <a:xfrm>
            <a:off x="1629318" y="4458011"/>
            <a:ext cx="5526158" cy="3252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24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Resultado de imagem para ntc divisor de tensÃ£o">
            <a:extLst>
              <a:ext uri="{FF2B5EF4-FFF2-40B4-BE49-F238E27FC236}">
                <a16:creationId xmlns:a16="http://schemas.microsoft.com/office/drawing/2014/main" id="{1D174352-7A3F-4221-B300-DABDCC981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8"/>
          <a:stretch/>
        </p:blipFill>
        <p:spPr bwMode="auto">
          <a:xfrm>
            <a:off x="1629318" y="2972325"/>
            <a:ext cx="4601010" cy="30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EEC36EA-0316-46FE-86E6-551D3CB05F12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31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Cuidados com o Arduino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7619C29-BC8F-40BB-8F52-8642CB59595C}"/>
              </a:ext>
            </a:extLst>
          </p:cNvPr>
          <p:cNvSpPr/>
          <p:nvPr/>
        </p:nvSpPr>
        <p:spPr>
          <a:xfrm>
            <a:off x="2402232" y="1793321"/>
            <a:ext cx="2996617" cy="3716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8359" y="4151304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C29EB0F1-A7FB-48A3-9506-D2914A999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952" y="3244322"/>
            <a:ext cx="14763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25DC6CF-D262-46E1-8E88-99EE4BFAAE9D}"/>
              </a:ext>
            </a:extLst>
          </p:cNvPr>
          <p:cNvSpPr/>
          <p:nvPr/>
        </p:nvSpPr>
        <p:spPr>
          <a:xfrm>
            <a:off x="6263310" y="1793321"/>
            <a:ext cx="2996617" cy="371684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727D7-05B6-4702-80DD-BF7188A8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815" y="2075402"/>
            <a:ext cx="2839453" cy="1738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Consolas" panose="020B0609020204030204" pitchFamily="49" charset="0"/>
              </a:rPr>
              <a:t>Eletricidade</a:t>
            </a:r>
          </a:p>
          <a:p>
            <a:pPr marL="0" indent="0" algn="ctr">
              <a:buNone/>
            </a:pPr>
            <a:r>
              <a:rPr lang="fr-FR" dirty="0">
                <a:latin typeface="Consolas" panose="020B0609020204030204" pitchFamily="49" charset="0"/>
              </a:rPr>
              <a:t>Estática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0FD530F-38FF-47EF-8840-01A5C7F90599}"/>
              </a:ext>
            </a:extLst>
          </p:cNvPr>
          <p:cNvSpPr txBox="1">
            <a:spLocks/>
          </p:cNvSpPr>
          <p:nvPr/>
        </p:nvSpPr>
        <p:spPr>
          <a:xfrm>
            <a:off x="6341891" y="1976267"/>
            <a:ext cx="2839453" cy="968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dirty="0">
                <a:latin typeface="Consolas" panose="020B0609020204030204" pitchFamily="49" charset="0"/>
              </a:rPr>
              <a:t>Curto Circuito</a:t>
            </a:r>
            <a:endParaRPr lang="pt-BR" dirty="0">
              <a:latin typeface="Consolas" panose="020B0609020204030204" pitchFamily="49" charset="0"/>
            </a:endParaRPr>
          </a:p>
        </p:txBody>
      </p:sp>
      <p:pic>
        <p:nvPicPr>
          <p:cNvPr id="13" name="Picture 4" descr="Imagem relacionada">
            <a:extLst>
              <a:ext uri="{FF2B5EF4-FFF2-40B4-BE49-F238E27FC236}">
                <a16:creationId xmlns:a16="http://schemas.microsoft.com/office/drawing/2014/main" id="{7353D494-DA58-4B21-9C04-0E7A77A00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3" t="62119" r="27037"/>
          <a:stretch/>
        </p:blipFill>
        <p:spPr bwMode="auto">
          <a:xfrm rot="5400000">
            <a:off x="6789254" y="3199837"/>
            <a:ext cx="2290332" cy="1779774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10" name="Arco 9">
            <a:extLst>
              <a:ext uri="{FF2B5EF4-FFF2-40B4-BE49-F238E27FC236}">
                <a16:creationId xmlns:a16="http://schemas.microsoft.com/office/drawing/2014/main" id="{48EBB533-B31E-4DA9-B1EF-7210200D7DD4}"/>
              </a:ext>
            </a:extLst>
          </p:cNvPr>
          <p:cNvSpPr/>
          <p:nvPr/>
        </p:nvSpPr>
        <p:spPr>
          <a:xfrm flipH="1">
            <a:off x="6426591" y="4364555"/>
            <a:ext cx="2043453" cy="239232"/>
          </a:xfrm>
          <a:prstGeom prst="arc">
            <a:avLst>
              <a:gd name="adj1" fmla="val 16200000"/>
              <a:gd name="adj2" fmla="val 5630666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80062B7-836D-4D74-A06F-C608717B7CB9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04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B4ABA1B-7F47-48C7-8170-4FD074B338D8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9B4869D-8BCC-49CB-B000-8E91D2A41155}"/>
              </a:ext>
            </a:extLst>
          </p:cNvPr>
          <p:cNvSpPr/>
          <p:nvPr/>
        </p:nvSpPr>
        <p:spPr>
          <a:xfrm>
            <a:off x="1322629" y="4548985"/>
            <a:ext cx="9541990" cy="835984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CC47D29-FF81-4AF0-A030-5D100044FB03}"/>
              </a:ext>
            </a:extLst>
          </p:cNvPr>
          <p:cNvSpPr/>
          <p:nvPr/>
        </p:nvSpPr>
        <p:spPr>
          <a:xfrm>
            <a:off x="1287153" y="2244965"/>
            <a:ext cx="9541990" cy="2186404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484132"/>
            <a:ext cx="9995562" cy="871097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onsolas" panose="020B0609020204030204" pitchFamily="49" charset="0"/>
              </a:rPr>
              <a:t>11º Programa: Exibindo a temperatura no LCD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9437" y="4511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4437" y="5069849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1328198" y="2039166"/>
            <a:ext cx="9649929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thermistor(pino, resNominal, coefBeta, resSérie) 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13931C4-9A19-43AE-8111-DB86D7E2FD9A}"/>
              </a:ext>
            </a:extLst>
          </p:cNvPr>
          <p:cNvSpPr txBox="1">
            <a:spLocks/>
          </p:cNvSpPr>
          <p:nvPr/>
        </p:nvSpPr>
        <p:spPr>
          <a:xfrm>
            <a:off x="1363675" y="4548986"/>
            <a:ext cx="6741524" cy="469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thermistor.read() 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76021" y="1084426"/>
            <a:ext cx="9274256" cy="149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Biblioteca: "thermistor.h"</a:t>
            </a:r>
          </a:p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Funções: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C5A451-F3EB-4D78-AC66-8530A542BFE2}"/>
              </a:ext>
            </a:extLst>
          </p:cNvPr>
          <p:cNvSpPr txBox="1">
            <a:spLocks/>
          </p:cNvSpPr>
          <p:nvPr/>
        </p:nvSpPr>
        <p:spPr>
          <a:xfrm>
            <a:off x="1363674" y="4938572"/>
            <a:ext cx="8820733" cy="554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Retorna o valor da temperatura, em graus Celsius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047D147D-5084-4B85-8E43-E100242942A5}"/>
              </a:ext>
            </a:extLst>
          </p:cNvPr>
          <p:cNvSpPr txBox="1">
            <a:spLocks/>
          </p:cNvSpPr>
          <p:nvPr/>
        </p:nvSpPr>
        <p:spPr>
          <a:xfrm>
            <a:off x="1322629" y="2745229"/>
            <a:ext cx="9465469" cy="3898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Define os parâmetros do NTC que está sendo utilizado.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E7C67DA-98A6-46C2-B25D-D6AC81FA5DC3}"/>
              </a:ext>
            </a:extLst>
          </p:cNvPr>
          <p:cNvSpPr txBox="1">
            <a:spLocks/>
          </p:cNvSpPr>
          <p:nvPr/>
        </p:nvSpPr>
        <p:spPr>
          <a:xfrm>
            <a:off x="1322629" y="3142659"/>
            <a:ext cx="9465469" cy="12887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pino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 = Pino em que o NTC está conectado</a:t>
            </a:r>
          </a:p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resNominal = 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Resistência nominal do NTC a 25°C</a:t>
            </a:r>
          </a:p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coefBeta = 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Coeficiente Beta do NTC</a:t>
            </a:r>
          </a:p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resSérie = 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Valor da resistência em série com o NTC</a:t>
            </a:r>
          </a:p>
          <a:p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8E2DEDC-9297-4833-9F18-76A6B622115D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736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F9F6BE9-2C37-490E-8BB0-052B02C5F7EA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0" y="494176"/>
            <a:ext cx="10177779" cy="1105867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Consolas" panose="020B0609020204030204" pitchFamily="49" charset="0"/>
              </a:rPr>
              <a:t>11º Programa: Exibindo a temperatura no LCD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23996" y="1894914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18959" y="1589000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26210" y="1865194"/>
            <a:ext cx="1007426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Obter a temperatura do NTC e imprimí-la na tela do LCD.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26211" y="2934582"/>
            <a:ext cx="10227588" cy="1517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3200" dirty="0">
                <a:latin typeface="Consolas" panose="020B0609020204030204" pitchFamily="49" charset="0"/>
              </a:rPr>
              <a:t>Funções do LCD e funcionamento do NTC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69876D-DB09-4068-88EC-180BFF4414F7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41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6" y="-2852"/>
            <a:ext cx="12046494" cy="861052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onsolas" panose="020B0609020204030204" pitchFamily="49" charset="0"/>
              </a:rPr>
              <a:t>11º Programa:  Exibindo a temperatura no LCD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203477" y="849717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F408758B-D5D4-4EB0-9462-5DEBF3C65FC9}"/>
              </a:ext>
            </a:extLst>
          </p:cNvPr>
          <p:cNvSpPr txBox="1">
            <a:spLocks/>
          </p:cNvSpPr>
          <p:nvPr/>
        </p:nvSpPr>
        <p:spPr>
          <a:xfrm>
            <a:off x="1392539" y="4771689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delay(tempo)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m 3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B95B8543-C52F-4D44-B874-5C54624BC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26"/>
          <a:stretch/>
        </p:blipFill>
        <p:spPr>
          <a:xfrm>
            <a:off x="2915478" y="595621"/>
            <a:ext cx="9276522" cy="62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74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F2EE4C5-66DB-4C77-9B0D-D790CE0A288A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Relé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16540C2D-CDEB-4AC0-9308-BE26819955E8}"/>
              </a:ext>
            </a:extLst>
          </p:cNvPr>
          <p:cNvSpPr txBox="1">
            <a:spLocks/>
          </p:cNvSpPr>
          <p:nvPr/>
        </p:nvSpPr>
        <p:spPr>
          <a:xfrm>
            <a:off x="862334" y="1505158"/>
            <a:ext cx="4498767" cy="16391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É um componente utilizado para controlar o chaveamento de fontes de energia externas ao Arduino</a:t>
            </a:r>
          </a:p>
          <a:p>
            <a:endParaRPr lang="fr-FR" sz="24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CE9175E-3AD7-4D39-BC6E-8169E49D36DE}"/>
              </a:ext>
            </a:extLst>
          </p:cNvPr>
          <p:cNvSpPr txBox="1">
            <a:spLocks/>
          </p:cNvSpPr>
          <p:nvPr/>
        </p:nvSpPr>
        <p:spPr>
          <a:xfrm>
            <a:off x="1629318" y="4458011"/>
            <a:ext cx="5526158" cy="3252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24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5124" name="Picture 4" descr="Resultado de imagem para relay">
            <a:extLst>
              <a:ext uri="{FF2B5EF4-FFF2-40B4-BE49-F238E27FC236}">
                <a16:creationId xmlns:a16="http://schemas.microsoft.com/office/drawing/2014/main" id="{FE9B282F-A0AC-4CD3-9C3A-058A01F2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81" y="3199143"/>
            <a:ext cx="6646868" cy="26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m para relÃ© 5v">
            <a:extLst>
              <a:ext uri="{FF2B5EF4-FFF2-40B4-BE49-F238E27FC236}">
                <a16:creationId xmlns:a16="http://schemas.microsoft.com/office/drawing/2014/main" id="{40CD24ED-30A3-4973-97F3-09E1F151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152" r="95189">
                        <a14:foregroundMark x1="21717" y1="66933" x2="15605" y2="59333"/>
                        <a14:foregroundMark x1="15605" y1="59333" x2="7282" y2="38133"/>
                        <a14:foregroundMark x1="7282" y1="38133" x2="7672" y2="37467"/>
                        <a14:foregroundMark x1="24577" y1="71600" x2="24577" y2="74133"/>
                        <a14:foregroundMark x1="14044" y1="67733" x2="14044" y2="70533"/>
                        <a14:foregroundMark x1="11964" y1="65333" x2="12484" y2="68133"/>
                        <a14:foregroundMark x1="15085" y1="70533" x2="15345" y2="72133"/>
                        <a14:foregroundMark x1="58518" y1="60533" x2="65150" y2="28800"/>
                        <a14:foregroundMark x1="65150" y1="28800" x2="65540" y2="59200"/>
                        <a14:foregroundMark x1="65540" y1="59200" x2="76333" y2="39733"/>
                        <a14:foregroundMark x1="76333" y1="39733" x2="78414" y2="32933"/>
                        <a14:foregroundMark x1="78414" y1="32933" x2="73732" y2="64533"/>
                        <a14:foregroundMark x1="73732" y1="64533" x2="85176" y2="41733"/>
                        <a14:foregroundMark x1="85176" y1="41733" x2="86606" y2="60667"/>
                        <a14:foregroundMark x1="86606" y1="60667" x2="93498" y2="55467"/>
                        <a14:foregroundMark x1="93498" y1="55467" x2="95189" y2="5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470" y="-451540"/>
            <a:ext cx="5022169" cy="48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AE40D47-39F4-4A17-854C-760E7E816E56}"/>
              </a:ext>
            </a:extLst>
          </p:cNvPr>
          <p:cNvSpPr txBox="1">
            <a:spLocks/>
          </p:cNvSpPr>
          <p:nvPr/>
        </p:nvSpPr>
        <p:spPr>
          <a:xfrm>
            <a:off x="838200" y="3013613"/>
            <a:ext cx="3704771" cy="3163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00" dirty="0">
                <a:solidFill>
                  <a:srgbClr val="002060"/>
                </a:solidFill>
                <a:latin typeface="Consolas" panose="020B0609020204030204" pitchFamily="49" charset="0"/>
              </a:rPr>
              <a:t>Aplicando uma pequena tensão na bobina é possível mudar a posição da chave do relé</a:t>
            </a:r>
          </a:p>
          <a:p>
            <a:pPr marL="0" indent="0">
              <a:buNone/>
            </a:pPr>
            <a:r>
              <a:rPr lang="fr-FR" sz="2200" dirty="0">
                <a:solidFill>
                  <a:srgbClr val="002060"/>
                </a:solidFill>
                <a:latin typeface="Consolas" panose="020B0609020204030204" pitchFamily="49" charset="0"/>
              </a:rPr>
              <a:t> NC = Normalmente Fechado</a:t>
            </a:r>
          </a:p>
          <a:p>
            <a:pPr marL="0" indent="0">
              <a:buNone/>
            </a:pPr>
            <a:r>
              <a:rPr lang="fr-FR" sz="2200" dirty="0">
                <a:solidFill>
                  <a:srgbClr val="002060"/>
                </a:solidFill>
                <a:latin typeface="Consolas" panose="020B0609020204030204" pitchFamily="49" charset="0"/>
              </a:rPr>
              <a:t> NO = Normalmente Aberto</a:t>
            </a:r>
          </a:p>
          <a:p>
            <a:pPr marL="0" indent="0">
              <a:buNone/>
            </a:pPr>
            <a:r>
              <a:rPr lang="fr-FR" sz="2200" dirty="0">
                <a:solidFill>
                  <a:srgbClr val="002060"/>
                </a:solidFill>
                <a:latin typeface="Consolas" panose="020B0609020204030204" pitchFamily="49" charset="0"/>
              </a:rPr>
              <a:t> COM = Comum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2E661ED-9E8A-4862-92C6-F86785B86B94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96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F408758B-D5D4-4EB0-9462-5DEBF3C65FC9}"/>
              </a:ext>
            </a:extLst>
          </p:cNvPr>
          <p:cNvSpPr txBox="1">
            <a:spLocks/>
          </p:cNvSpPr>
          <p:nvPr/>
        </p:nvSpPr>
        <p:spPr>
          <a:xfrm>
            <a:off x="1392539" y="4771689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delay(tempo)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Imagem 6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id="{AA84307D-6F5D-4646-AD40-D0A5EF28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1"/>
            <a:ext cx="12192000" cy="68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45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AEDBB51-1A97-4B29-B4DF-F56D21C449BE}"/>
              </a:ext>
            </a:extLst>
          </p:cNvPr>
          <p:cNvSpPr/>
          <p:nvPr/>
        </p:nvSpPr>
        <p:spPr>
          <a:xfrm>
            <a:off x="838200" y="325369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0" y="494176"/>
            <a:ext cx="10177779" cy="1105867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Consolas" panose="020B0609020204030204" pitchFamily="49" charset="0"/>
              </a:rPr>
              <a:t>12º Programa: Acendendo um LED utilizando o Relé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23996" y="1894914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18959" y="1589000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26210" y="2075018"/>
            <a:ext cx="1007426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Obter a temperatura do NTC, imprimí-la na tela do LCD, e se passar de 30 graus um LED é aceso pelo Relé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26211" y="3073299"/>
            <a:ext cx="10227588" cy="1517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Conceito: F</a:t>
            </a:r>
            <a:r>
              <a:rPr lang="fr-FR" sz="3200" dirty="0">
                <a:latin typeface="Consolas" panose="020B0609020204030204" pitchFamily="49" charset="0"/>
              </a:rPr>
              <a:t>uncionamento do Relé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AA3249-EAFF-4251-894C-FB53CA3DFF02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827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6" y="-2852"/>
            <a:ext cx="4426495" cy="1265595"/>
          </a:xfrm>
        </p:spPr>
        <p:txBody>
          <a:bodyPr anchor="t">
            <a:noAutofit/>
          </a:bodyPr>
          <a:lstStyle/>
          <a:p>
            <a:r>
              <a:rPr lang="fr-FR" sz="2800" dirty="0">
                <a:latin typeface="Consolas" panose="020B0609020204030204" pitchFamily="49" charset="0"/>
              </a:rPr>
              <a:t>12º Programa:  </a:t>
            </a:r>
            <a:r>
              <a:rPr lang="pt-BR" sz="2800" dirty="0">
                <a:latin typeface="Consolas" panose="020B0609020204030204" pitchFamily="49" charset="0"/>
              </a:rPr>
              <a:t>Acendendo um LED utilizando o Relé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45506" y="1262743"/>
            <a:ext cx="2989753" cy="543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F408758B-D5D4-4EB0-9462-5DEBF3C65FC9}"/>
              </a:ext>
            </a:extLst>
          </p:cNvPr>
          <p:cNvSpPr txBox="1">
            <a:spLocks/>
          </p:cNvSpPr>
          <p:nvPr/>
        </p:nvSpPr>
        <p:spPr>
          <a:xfrm>
            <a:off x="1392539" y="4771689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delay(tempo)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C1DD5C-FF43-4911-8725-D581369CA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21"/>
          <a:stretch/>
        </p:blipFill>
        <p:spPr>
          <a:xfrm>
            <a:off x="4572001" y="-37891"/>
            <a:ext cx="7659756" cy="68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7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6" y="-2852"/>
            <a:ext cx="4426495" cy="1265595"/>
          </a:xfrm>
        </p:spPr>
        <p:txBody>
          <a:bodyPr anchor="t">
            <a:noAutofit/>
          </a:bodyPr>
          <a:lstStyle/>
          <a:p>
            <a:r>
              <a:rPr lang="fr-FR" sz="2800" dirty="0">
                <a:latin typeface="Consolas" panose="020B0609020204030204" pitchFamily="49" charset="0"/>
              </a:rPr>
              <a:t>12º Programa:  </a:t>
            </a:r>
            <a:r>
              <a:rPr lang="pt-BR" sz="2800" dirty="0">
                <a:latin typeface="Consolas" panose="020B0609020204030204" pitchFamily="49" charset="0"/>
              </a:rPr>
              <a:t>Acendendo um LED utilizando o Relé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45506" y="1262743"/>
            <a:ext cx="2989753" cy="543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F408758B-D5D4-4EB0-9462-5DEBF3C65FC9}"/>
              </a:ext>
            </a:extLst>
          </p:cNvPr>
          <p:cNvSpPr txBox="1">
            <a:spLocks/>
          </p:cNvSpPr>
          <p:nvPr/>
        </p:nvSpPr>
        <p:spPr>
          <a:xfrm>
            <a:off x="1392539" y="4771689"/>
            <a:ext cx="674152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delay(tempo)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37429CA-4CDC-432E-9BDA-C0D2CEABA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" t="4678" r="75989" b="68837"/>
          <a:stretch/>
        </p:blipFill>
        <p:spPr>
          <a:xfrm>
            <a:off x="145506" y="1762650"/>
            <a:ext cx="3874951" cy="218093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0C23C15-7BCA-4B6A-BE24-345077B62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/>
        </p:blipFill>
        <p:spPr>
          <a:xfrm>
            <a:off x="4748832" y="0"/>
            <a:ext cx="7453482" cy="6858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3F8916F-2910-4630-9C4C-2827DB208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3255"/>
            <a:ext cx="4426495" cy="299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39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AB859B2-EAF7-4B95-89CB-5B829CA2AA65}"/>
              </a:ext>
            </a:extLst>
          </p:cNvPr>
          <p:cNvSpPr/>
          <p:nvPr/>
        </p:nvSpPr>
        <p:spPr>
          <a:xfrm>
            <a:off x="838200" y="315526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595" y="395179"/>
            <a:ext cx="9753601" cy="1292658"/>
          </a:xfrm>
        </p:spPr>
        <p:txBody>
          <a:bodyPr anchor="t">
            <a:normAutofit/>
          </a:bodyPr>
          <a:lstStyle/>
          <a:p>
            <a:r>
              <a:rPr lang="fr-FR" sz="3600" dirty="0">
                <a:latin typeface="Consolas" panose="020B0609020204030204" pitchFamily="49" charset="0"/>
              </a:rPr>
              <a:t>Monitor Serial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16540C2D-CDEB-4AC0-9308-BE26819955E8}"/>
              </a:ext>
            </a:extLst>
          </p:cNvPr>
          <p:cNvSpPr txBox="1">
            <a:spLocks/>
          </p:cNvSpPr>
          <p:nvPr/>
        </p:nvSpPr>
        <p:spPr>
          <a:xfrm>
            <a:off x="7764417" y="2270529"/>
            <a:ext cx="3587907" cy="4064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Exibe informações vindas do Arduino</a:t>
            </a:r>
          </a:p>
          <a:p>
            <a:r>
              <a:rPr lang="fr-FR" sz="2400" dirty="0">
                <a:solidFill>
                  <a:srgbClr val="002060"/>
                </a:solidFill>
                <a:latin typeface="Consolas" panose="020B0609020204030204" pitchFamily="49" charset="0"/>
              </a:rPr>
              <a:t>Envia informações ao Arduino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2B6FF43-3A22-46DC-9336-418655D95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3" t="10987" r="17143" b="11925"/>
          <a:stretch/>
        </p:blipFill>
        <p:spPr>
          <a:xfrm>
            <a:off x="1450595" y="1060352"/>
            <a:ext cx="6318251" cy="5399618"/>
          </a:xfrm>
          <a:prstGeom prst="rect">
            <a:avLst/>
          </a:prstGeom>
        </p:spPr>
      </p:pic>
      <p:cxnSp>
        <p:nvCxnSpPr>
          <p:cNvPr id="9" name="Conector: Angulado 24">
            <a:extLst>
              <a:ext uri="{FF2B5EF4-FFF2-40B4-BE49-F238E27FC236}">
                <a16:creationId xmlns:a16="http://schemas.microsoft.com/office/drawing/2014/main" id="{497744FA-8150-4C8C-B087-270D136806C9}"/>
              </a:ext>
            </a:extLst>
          </p:cNvPr>
          <p:cNvCxnSpPr>
            <a:cxnSpLocks/>
          </p:cNvCxnSpPr>
          <p:nvPr/>
        </p:nvCxnSpPr>
        <p:spPr>
          <a:xfrm flipH="1">
            <a:off x="7540850" y="1809542"/>
            <a:ext cx="455992" cy="1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91FE99-16D1-451F-8AA6-AF0B4506E893}"/>
              </a:ext>
            </a:extLst>
          </p:cNvPr>
          <p:cNvSpPr txBox="1"/>
          <p:nvPr/>
        </p:nvSpPr>
        <p:spPr>
          <a:xfrm>
            <a:off x="7769814" y="1394043"/>
            <a:ext cx="1643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Monitor Serial</a:t>
            </a:r>
            <a:endParaRPr lang="pt-BR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A2994B6-F6CC-4A25-B53B-19079E349540}"/>
              </a:ext>
            </a:extLst>
          </p:cNvPr>
          <p:cNvSpPr/>
          <p:nvPr/>
        </p:nvSpPr>
        <p:spPr>
          <a:xfrm>
            <a:off x="7371494" y="1553403"/>
            <a:ext cx="279356" cy="2577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8BE95CA-BB13-41A5-894D-35E7E75C071F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612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F796F8-687E-4D1F-B169-26A3C21B7824}"/>
              </a:ext>
            </a:extLst>
          </p:cNvPr>
          <p:cNvSpPr/>
          <p:nvPr/>
        </p:nvSpPr>
        <p:spPr>
          <a:xfrm>
            <a:off x="838200" y="315526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E5D896-972D-410B-A090-A7FB532E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9377DF4-C3E6-4E34-A054-858E59C1D64D}"/>
              </a:ext>
            </a:extLst>
          </p:cNvPr>
          <p:cNvSpPr/>
          <p:nvPr/>
        </p:nvSpPr>
        <p:spPr>
          <a:xfrm>
            <a:off x="8908745" y="6243638"/>
            <a:ext cx="1189412" cy="1975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190BAAA-1D75-4350-9C87-20856DE99826}"/>
              </a:ext>
            </a:extLst>
          </p:cNvPr>
          <p:cNvSpPr/>
          <p:nvPr/>
        </p:nvSpPr>
        <p:spPr>
          <a:xfrm>
            <a:off x="10098157" y="6255179"/>
            <a:ext cx="1189412" cy="1975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FAD574-C4C4-49FF-9B49-3135C52C3852}"/>
              </a:ext>
            </a:extLst>
          </p:cNvPr>
          <p:cNvSpPr txBox="1"/>
          <p:nvPr/>
        </p:nvSpPr>
        <p:spPr>
          <a:xfrm>
            <a:off x="7547243" y="5245350"/>
            <a:ext cx="1643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Quebra de linha</a:t>
            </a:r>
            <a:endParaRPr lang="pt-BR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50185ED-2470-4030-95A9-35A161A9D51F}"/>
              </a:ext>
            </a:extLst>
          </p:cNvPr>
          <p:cNvSpPr txBox="1"/>
          <p:nvPr/>
        </p:nvSpPr>
        <p:spPr>
          <a:xfrm>
            <a:off x="9434633" y="4823035"/>
            <a:ext cx="2513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Velocidade de comunicação</a:t>
            </a:r>
            <a:endParaRPr lang="pt-BR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C23FF74A-6AD4-4919-9599-8F359B81D075}"/>
              </a:ext>
            </a:extLst>
          </p:cNvPr>
          <p:cNvCxnSpPr/>
          <p:nvPr/>
        </p:nvCxnSpPr>
        <p:spPr>
          <a:xfrm flipV="1">
            <a:off x="10691569" y="5530921"/>
            <a:ext cx="0" cy="545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DF45E46-DEE1-42EB-8395-D70946F2C7AC}"/>
              </a:ext>
            </a:extLst>
          </p:cNvPr>
          <p:cNvCxnSpPr>
            <a:cxnSpLocks/>
          </p:cNvCxnSpPr>
          <p:nvPr/>
        </p:nvCxnSpPr>
        <p:spPr>
          <a:xfrm flipH="1" flipV="1">
            <a:off x="9024730" y="5950226"/>
            <a:ext cx="508916" cy="2560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9045DE31-3669-462B-A19E-A1CE6F6C6E0D}"/>
              </a:ext>
            </a:extLst>
          </p:cNvPr>
          <p:cNvSpPr txBox="1">
            <a:spLocks/>
          </p:cNvSpPr>
          <p:nvPr/>
        </p:nvSpPr>
        <p:spPr>
          <a:xfrm>
            <a:off x="0" y="485775"/>
            <a:ext cx="3587907" cy="411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dirty="0">
                <a:latin typeface="Consolas" panose="020B0609020204030204" pitchFamily="49" charset="0"/>
              </a:rPr>
              <a:t>Olar</a:t>
            </a:r>
          </a:p>
        </p:txBody>
      </p:sp>
    </p:spTree>
    <p:extLst>
      <p:ext uri="{BB962C8B-B14F-4D97-AF65-F5344CB8AC3E}">
        <p14:creationId xmlns:p14="http://schemas.microsoft.com/office/powerpoint/2010/main" val="54336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38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O que é cada parte da placa?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4" descr="Imagem relacionada">
            <a:extLst>
              <a:ext uri="{FF2B5EF4-FFF2-40B4-BE49-F238E27FC236}">
                <a16:creationId xmlns:a16="http://schemas.microsoft.com/office/drawing/2014/main" id="{54437BF1-730C-4F26-B0A2-0911A45B0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522" y="2142665"/>
            <a:ext cx="4112155" cy="3084117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9301" y="376659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7CDF50D-0632-47CE-ABC5-1D9C5330C365}"/>
              </a:ext>
            </a:extLst>
          </p:cNvPr>
          <p:cNvSpPr/>
          <p:nvPr/>
        </p:nvSpPr>
        <p:spPr>
          <a:xfrm>
            <a:off x="5791942" y="2247900"/>
            <a:ext cx="1685183" cy="50052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CD5E4A2-F96E-41C8-B38D-9F6C5CE69449}"/>
              </a:ext>
            </a:extLst>
          </p:cNvPr>
          <p:cNvSpPr/>
          <p:nvPr/>
        </p:nvSpPr>
        <p:spPr>
          <a:xfrm>
            <a:off x="5719055" y="3898574"/>
            <a:ext cx="2112980" cy="6204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B55148B-F785-4C95-9524-599990B39400}"/>
              </a:ext>
            </a:extLst>
          </p:cNvPr>
          <p:cNvSpPr/>
          <p:nvPr/>
        </p:nvSpPr>
        <p:spPr>
          <a:xfrm>
            <a:off x="6896100" y="4692650"/>
            <a:ext cx="935935" cy="4036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469783F-2670-45FF-9134-7854387AC416}"/>
              </a:ext>
            </a:extLst>
          </p:cNvPr>
          <p:cNvSpPr/>
          <p:nvPr/>
        </p:nvSpPr>
        <p:spPr>
          <a:xfrm>
            <a:off x="7477126" y="2241943"/>
            <a:ext cx="354910" cy="59889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F920B94-8A64-428F-AD8F-F773B796C3C8}"/>
              </a:ext>
            </a:extLst>
          </p:cNvPr>
          <p:cNvSpPr/>
          <p:nvPr/>
        </p:nvSpPr>
        <p:spPr>
          <a:xfrm>
            <a:off x="5843038" y="4583906"/>
            <a:ext cx="974481" cy="50352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1E05A22-DAE2-4C2C-BC1B-9648ABCAB47B}"/>
              </a:ext>
            </a:extLst>
          </p:cNvPr>
          <p:cNvSpPr/>
          <p:nvPr/>
        </p:nvSpPr>
        <p:spPr>
          <a:xfrm>
            <a:off x="4049656" y="4344050"/>
            <a:ext cx="974481" cy="6204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4B8FD1F-054A-4112-BDD1-E45F3960E36B}"/>
              </a:ext>
            </a:extLst>
          </p:cNvPr>
          <p:cNvSpPr/>
          <p:nvPr/>
        </p:nvSpPr>
        <p:spPr>
          <a:xfrm>
            <a:off x="3865251" y="2650627"/>
            <a:ext cx="1036949" cy="7783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79A27C4-1421-41DB-9555-C9F28B325AC2}"/>
              </a:ext>
            </a:extLst>
          </p:cNvPr>
          <p:cNvSpPr/>
          <p:nvPr/>
        </p:nvSpPr>
        <p:spPr>
          <a:xfrm>
            <a:off x="4276725" y="2241943"/>
            <a:ext cx="700088" cy="408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6C5F9FC7-98CC-4225-AF9A-C7A909B779B2}"/>
              </a:ext>
            </a:extLst>
          </p:cNvPr>
          <p:cNvSpPr/>
          <p:nvPr/>
        </p:nvSpPr>
        <p:spPr>
          <a:xfrm>
            <a:off x="5514975" y="2747042"/>
            <a:ext cx="428625" cy="6204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597A04FC-7DC1-4CD0-A456-9E6941F7B82A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626769" y="2056105"/>
            <a:ext cx="0" cy="185838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do 24">
            <a:extLst>
              <a:ext uri="{FF2B5EF4-FFF2-40B4-BE49-F238E27FC236}">
                <a16:creationId xmlns:a16="http://schemas.microsoft.com/office/drawing/2014/main" id="{EDD28BE8-C984-4302-B006-456FD30720AD}"/>
              </a:ext>
            </a:extLst>
          </p:cNvPr>
          <p:cNvCxnSpPr>
            <a:cxnSpLocks/>
          </p:cNvCxnSpPr>
          <p:nvPr/>
        </p:nvCxnSpPr>
        <p:spPr>
          <a:xfrm>
            <a:off x="5943599" y="2056105"/>
            <a:ext cx="0" cy="185838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do 24">
            <a:extLst>
              <a:ext uri="{FF2B5EF4-FFF2-40B4-BE49-F238E27FC236}">
                <a16:creationId xmlns:a16="http://schemas.microsoft.com/office/drawing/2014/main" id="{8F741742-9F06-4EEE-8B4D-867EA987BBF2}"/>
              </a:ext>
            </a:extLst>
          </p:cNvPr>
          <p:cNvCxnSpPr>
            <a:cxnSpLocks/>
          </p:cNvCxnSpPr>
          <p:nvPr/>
        </p:nvCxnSpPr>
        <p:spPr>
          <a:xfrm flipH="1">
            <a:off x="7832035" y="2318536"/>
            <a:ext cx="213415" cy="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do 24">
            <a:extLst>
              <a:ext uri="{FF2B5EF4-FFF2-40B4-BE49-F238E27FC236}">
                <a16:creationId xmlns:a16="http://schemas.microsoft.com/office/drawing/2014/main" id="{EE48C838-56BC-4E4B-9752-DD854901ABFB}"/>
              </a:ext>
            </a:extLst>
          </p:cNvPr>
          <p:cNvCxnSpPr>
            <a:cxnSpLocks/>
          </p:cNvCxnSpPr>
          <p:nvPr/>
        </p:nvCxnSpPr>
        <p:spPr>
          <a:xfrm flipH="1">
            <a:off x="7832036" y="4030558"/>
            <a:ext cx="346764" cy="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24">
            <a:extLst>
              <a:ext uri="{FF2B5EF4-FFF2-40B4-BE49-F238E27FC236}">
                <a16:creationId xmlns:a16="http://schemas.microsoft.com/office/drawing/2014/main" id="{2DB15F76-F65C-4A5F-A89F-CD4F92482B6F}"/>
              </a:ext>
            </a:extLst>
          </p:cNvPr>
          <p:cNvCxnSpPr>
            <a:cxnSpLocks/>
          </p:cNvCxnSpPr>
          <p:nvPr/>
        </p:nvCxnSpPr>
        <p:spPr>
          <a:xfrm flipH="1">
            <a:off x="7762449" y="5096265"/>
            <a:ext cx="213415" cy="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24">
            <a:extLst>
              <a:ext uri="{FF2B5EF4-FFF2-40B4-BE49-F238E27FC236}">
                <a16:creationId xmlns:a16="http://schemas.microsoft.com/office/drawing/2014/main" id="{3693BCE7-5509-4D5E-AF26-CF066C1AA322}"/>
              </a:ext>
            </a:extLst>
          </p:cNvPr>
          <p:cNvCxnSpPr>
            <a:cxnSpLocks/>
          </p:cNvCxnSpPr>
          <p:nvPr/>
        </p:nvCxnSpPr>
        <p:spPr>
          <a:xfrm flipV="1">
            <a:off x="6451019" y="5081299"/>
            <a:ext cx="0" cy="210398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24">
            <a:extLst>
              <a:ext uri="{FF2B5EF4-FFF2-40B4-BE49-F238E27FC236}">
                <a16:creationId xmlns:a16="http://schemas.microsoft.com/office/drawing/2014/main" id="{D261FD5D-BE9C-48FA-8016-CBE04FDF6183}"/>
              </a:ext>
            </a:extLst>
          </p:cNvPr>
          <p:cNvCxnSpPr>
            <a:cxnSpLocks/>
          </p:cNvCxnSpPr>
          <p:nvPr/>
        </p:nvCxnSpPr>
        <p:spPr>
          <a:xfrm flipH="1">
            <a:off x="5923031" y="3226586"/>
            <a:ext cx="2255769" cy="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do 24">
            <a:extLst>
              <a:ext uri="{FF2B5EF4-FFF2-40B4-BE49-F238E27FC236}">
                <a16:creationId xmlns:a16="http://schemas.microsoft.com/office/drawing/2014/main" id="{3EF45D27-5DBB-4738-A16E-96398896B94A}"/>
              </a:ext>
            </a:extLst>
          </p:cNvPr>
          <p:cNvCxnSpPr>
            <a:cxnSpLocks/>
          </p:cNvCxnSpPr>
          <p:nvPr/>
        </p:nvCxnSpPr>
        <p:spPr>
          <a:xfrm flipH="1">
            <a:off x="3653269" y="3429000"/>
            <a:ext cx="340961" cy="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do 24">
            <a:extLst>
              <a:ext uri="{FF2B5EF4-FFF2-40B4-BE49-F238E27FC236}">
                <a16:creationId xmlns:a16="http://schemas.microsoft.com/office/drawing/2014/main" id="{55B693BD-3F8C-4EBB-A919-FAEA31C92897}"/>
              </a:ext>
            </a:extLst>
          </p:cNvPr>
          <p:cNvCxnSpPr>
            <a:cxnSpLocks/>
          </p:cNvCxnSpPr>
          <p:nvPr/>
        </p:nvCxnSpPr>
        <p:spPr>
          <a:xfrm flipH="1">
            <a:off x="3653269" y="4344050"/>
            <a:ext cx="554377" cy="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D20D301-256F-4535-AC20-D49C6F783709}"/>
              </a:ext>
            </a:extLst>
          </p:cNvPr>
          <p:cNvSpPr txBox="1"/>
          <p:nvPr/>
        </p:nvSpPr>
        <p:spPr>
          <a:xfrm>
            <a:off x="3843613" y="1719688"/>
            <a:ext cx="156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Botão Reset</a:t>
            </a:r>
            <a:endParaRPr lang="pt-BR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662B1E2-EB0C-4B1B-9CAB-59419E9D66D8}"/>
              </a:ext>
            </a:extLst>
          </p:cNvPr>
          <p:cNvSpPr txBox="1"/>
          <p:nvPr/>
        </p:nvSpPr>
        <p:spPr>
          <a:xfrm>
            <a:off x="5409923" y="1726801"/>
            <a:ext cx="332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Portas Digitais e PWM (~)</a:t>
            </a:r>
            <a:endParaRPr lang="pt-BR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653805D-AA4F-4D9D-B36B-69897B453F11}"/>
              </a:ext>
            </a:extLst>
          </p:cNvPr>
          <p:cNvSpPr txBox="1"/>
          <p:nvPr/>
        </p:nvSpPr>
        <p:spPr>
          <a:xfrm>
            <a:off x="8047700" y="2018008"/>
            <a:ext cx="245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Portas de Comunicação Serial</a:t>
            </a:r>
            <a:endParaRPr lang="pt-BR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A4A9698-5DD0-49B7-8C7C-D86C8639D14D}"/>
              </a:ext>
            </a:extLst>
          </p:cNvPr>
          <p:cNvSpPr txBox="1"/>
          <p:nvPr/>
        </p:nvSpPr>
        <p:spPr>
          <a:xfrm>
            <a:off x="8178800" y="3008108"/>
            <a:ext cx="245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LEDs</a:t>
            </a:r>
            <a:endParaRPr lang="pt-BR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BA5A42C4-BBB5-4015-AB46-A25BD64C4032}"/>
              </a:ext>
            </a:extLst>
          </p:cNvPr>
          <p:cNvSpPr txBox="1"/>
          <p:nvPr/>
        </p:nvSpPr>
        <p:spPr>
          <a:xfrm>
            <a:off x="8193390" y="3740935"/>
            <a:ext cx="245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Microcontrolador</a:t>
            </a:r>
          </a:p>
          <a:p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ATmega328</a:t>
            </a:r>
            <a:endParaRPr lang="pt-BR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3B9A738-5206-426B-8036-30E58DD980C4}"/>
              </a:ext>
            </a:extLst>
          </p:cNvPr>
          <p:cNvSpPr txBox="1"/>
          <p:nvPr/>
        </p:nvSpPr>
        <p:spPr>
          <a:xfrm>
            <a:off x="7958873" y="4892243"/>
            <a:ext cx="245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Portas Analógicas</a:t>
            </a:r>
            <a:endParaRPr lang="pt-BR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51310056-4446-4745-A843-24A7F1DE4C02}"/>
              </a:ext>
            </a:extLst>
          </p:cNvPr>
          <p:cNvSpPr txBox="1"/>
          <p:nvPr/>
        </p:nvSpPr>
        <p:spPr>
          <a:xfrm>
            <a:off x="5157220" y="5300287"/>
            <a:ext cx="295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Portas de Alimentação</a:t>
            </a:r>
            <a:endParaRPr lang="pt-BR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D080106-B4D2-4A50-BED8-1FD00D693BD4}"/>
              </a:ext>
            </a:extLst>
          </p:cNvPr>
          <p:cNvSpPr txBox="1"/>
          <p:nvPr/>
        </p:nvSpPr>
        <p:spPr>
          <a:xfrm>
            <a:off x="869124" y="4132871"/>
            <a:ext cx="295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Plugue de Alimentação</a:t>
            </a:r>
            <a:endParaRPr lang="pt-BR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66D9FB0-9197-48FD-B740-2CDEE04B9DF8}"/>
              </a:ext>
            </a:extLst>
          </p:cNvPr>
          <p:cNvSpPr txBox="1"/>
          <p:nvPr/>
        </p:nvSpPr>
        <p:spPr>
          <a:xfrm>
            <a:off x="1837640" y="3212234"/>
            <a:ext cx="181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Entrada USB-A</a:t>
            </a:r>
            <a:endParaRPr lang="pt-BR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2C0AE1C-329B-4006-B67F-7EDD5E8D54CB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404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9626B96E-BC4A-4BDD-A3D7-CAE39A15F79C}"/>
              </a:ext>
            </a:extLst>
          </p:cNvPr>
          <p:cNvSpPr/>
          <p:nvPr/>
        </p:nvSpPr>
        <p:spPr>
          <a:xfrm>
            <a:off x="838200" y="315526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9B4869D-8BCC-49CB-B000-8E91D2A41155}"/>
              </a:ext>
            </a:extLst>
          </p:cNvPr>
          <p:cNvSpPr/>
          <p:nvPr/>
        </p:nvSpPr>
        <p:spPr>
          <a:xfrm>
            <a:off x="1325005" y="3158303"/>
            <a:ext cx="9541990" cy="858759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CC47D29-FF81-4AF0-A030-5D100044FB03}"/>
              </a:ext>
            </a:extLst>
          </p:cNvPr>
          <p:cNvSpPr/>
          <p:nvPr/>
        </p:nvSpPr>
        <p:spPr>
          <a:xfrm>
            <a:off x="1325005" y="2212724"/>
            <a:ext cx="9541990" cy="821251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484306"/>
            <a:ext cx="9690974" cy="999947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onsolas" panose="020B0609020204030204" pitchFamily="49" charset="0"/>
              </a:rPr>
              <a:t>13º Programa: Enviando informações do Arduino ao computador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1813" y="31440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1366051" y="2006924"/>
            <a:ext cx="7090318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Serial.begin(velocidade) 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13931C4-9A19-43AE-8111-DB86D7E2FD9A}"/>
              </a:ext>
            </a:extLst>
          </p:cNvPr>
          <p:cNvSpPr txBox="1">
            <a:spLocks/>
          </p:cNvSpPr>
          <p:nvPr/>
        </p:nvSpPr>
        <p:spPr>
          <a:xfrm>
            <a:off x="1366051" y="3171122"/>
            <a:ext cx="6741524" cy="4525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Serial.print(variável ou texto) 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76021" y="1143065"/>
            <a:ext cx="2989753" cy="149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Funções: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C5A451-F3EB-4D78-AC66-8530A542BFE2}"/>
              </a:ext>
            </a:extLst>
          </p:cNvPr>
          <p:cNvSpPr txBox="1">
            <a:spLocks/>
          </p:cNvSpPr>
          <p:nvPr/>
        </p:nvSpPr>
        <p:spPr>
          <a:xfrm>
            <a:off x="1366050" y="3570665"/>
            <a:ext cx="9459899" cy="554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Imprime no monitor serial 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alguma informação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047D147D-5084-4B85-8E43-E100242942A5}"/>
              </a:ext>
            </a:extLst>
          </p:cNvPr>
          <p:cNvSpPr txBox="1">
            <a:spLocks/>
          </p:cNvSpPr>
          <p:nvPr/>
        </p:nvSpPr>
        <p:spPr>
          <a:xfrm>
            <a:off x="1366050" y="2597128"/>
            <a:ext cx="8820733" cy="436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Inicia a comunicação 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do Arduino com o computador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84E75EF-FBD2-4A2B-B213-9FCB5DC886F5}"/>
              </a:ext>
            </a:extLst>
          </p:cNvPr>
          <p:cNvSpPr/>
          <p:nvPr/>
        </p:nvSpPr>
        <p:spPr>
          <a:xfrm>
            <a:off x="1283959" y="4136134"/>
            <a:ext cx="9541990" cy="1162760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AutoShape 4" descr="Resultado de imagem para microcontroladores marcas">
            <a:extLst>
              <a:ext uri="{FF2B5EF4-FFF2-40B4-BE49-F238E27FC236}">
                <a16:creationId xmlns:a16="http://schemas.microsoft.com/office/drawing/2014/main" id="{70752C67-D7A3-447C-AE67-1F24E4BDE4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80767" y="41218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1ABDC94-C521-445D-A7DB-8A714F693593}"/>
              </a:ext>
            </a:extLst>
          </p:cNvPr>
          <p:cNvSpPr txBox="1">
            <a:spLocks/>
          </p:cNvSpPr>
          <p:nvPr/>
        </p:nvSpPr>
        <p:spPr>
          <a:xfrm>
            <a:off x="1325005" y="4148953"/>
            <a:ext cx="6741524" cy="4525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Serial.println(variável ou texto) 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000FD7A-C21B-40B1-A279-5D48BA9A3947}"/>
              </a:ext>
            </a:extLst>
          </p:cNvPr>
          <p:cNvSpPr txBox="1">
            <a:spLocks/>
          </p:cNvSpPr>
          <p:nvPr/>
        </p:nvSpPr>
        <p:spPr>
          <a:xfrm>
            <a:off x="1325004" y="4548496"/>
            <a:ext cx="9459899" cy="954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Imprime no monitor serial alguma informação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separada em uma linha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2C1AB6A-A4C5-4A8E-823D-07500ACF0D12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65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61514" y="1484253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01424" y="1805686"/>
            <a:ext cx="1007426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Enviar o valor de tensão lido de um potenciômetro para o computador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61514" y="3228845"/>
            <a:ext cx="9868971" cy="138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3200" dirty="0">
                <a:latin typeface="Consolas" panose="020B0609020204030204" pitchFamily="49" charset="0"/>
              </a:rPr>
              <a:t>Utilização do Monitor Serial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9D703E4-B055-4E35-B168-37DD0743A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484306"/>
            <a:ext cx="9690974" cy="999947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onsolas" panose="020B0609020204030204" pitchFamily="49" charset="0"/>
              </a:rPr>
              <a:t>13º Programa: Enviando informações do Arduino ao computador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6986C62-3F17-427C-AA62-1FB5216EE7C8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60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F44B31A-025D-472A-8A7C-0455498BC5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73"/>
          <a:stretch/>
        </p:blipFill>
        <p:spPr>
          <a:xfrm>
            <a:off x="2168766" y="1070603"/>
            <a:ext cx="10023234" cy="57215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6" y="1"/>
            <a:ext cx="12046494" cy="1305038"/>
          </a:xfrm>
        </p:spPr>
        <p:txBody>
          <a:bodyPr anchor="t">
            <a:normAutofit/>
          </a:bodyPr>
          <a:lstStyle/>
          <a:p>
            <a:r>
              <a:rPr lang="fr-FR" sz="3600" dirty="0">
                <a:latin typeface="Consolas" panose="020B0609020204030204" pitchFamily="49" charset="0"/>
              </a:rPr>
              <a:t>13º Programa: Enviando informações do Arduino ao computador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0" y="1070603"/>
            <a:ext cx="2989753" cy="702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</a:t>
            </a:r>
            <a:endParaRPr lang="pt-BR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82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F796F8-687E-4D1F-B169-26A3C21B7824}"/>
              </a:ext>
            </a:extLst>
          </p:cNvPr>
          <p:cNvSpPr/>
          <p:nvPr/>
        </p:nvSpPr>
        <p:spPr>
          <a:xfrm>
            <a:off x="838200" y="315526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E5D896-972D-410B-A090-A7FB532E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C190BAAA-1D75-4350-9C87-20856DE99826}"/>
              </a:ext>
            </a:extLst>
          </p:cNvPr>
          <p:cNvSpPr/>
          <p:nvPr/>
        </p:nvSpPr>
        <p:spPr>
          <a:xfrm>
            <a:off x="22668" y="201742"/>
            <a:ext cx="11521631" cy="2324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FAD574-C4C4-49FF-9B49-3135C52C3852}"/>
              </a:ext>
            </a:extLst>
          </p:cNvPr>
          <p:cNvSpPr txBox="1"/>
          <p:nvPr/>
        </p:nvSpPr>
        <p:spPr>
          <a:xfrm>
            <a:off x="0" y="920242"/>
            <a:ext cx="2940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Informação a ser enviada</a:t>
            </a:r>
            <a:endParaRPr lang="pt-BR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C23FF74A-6AD4-4919-9599-8F359B81D0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4869" y="434195"/>
            <a:ext cx="0" cy="545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9045DE31-3669-462B-A19E-A1CE6F6C6E0D}"/>
              </a:ext>
            </a:extLst>
          </p:cNvPr>
          <p:cNvSpPr txBox="1">
            <a:spLocks/>
          </p:cNvSpPr>
          <p:nvPr/>
        </p:nvSpPr>
        <p:spPr>
          <a:xfrm>
            <a:off x="0" y="204917"/>
            <a:ext cx="3587907" cy="411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200" dirty="0">
                <a:latin typeface="Consolas" panose="020B0609020204030204" pitchFamily="49" charset="0"/>
              </a:rPr>
              <a:t>Olar</a:t>
            </a:r>
          </a:p>
        </p:txBody>
      </p:sp>
    </p:spTree>
    <p:extLst>
      <p:ext uri="{BB962C8B-B14F-4D97-AF65-F5344CB8AC3E}">
        <p14:creationId xmlns:p14="http://schemas.microsoft.com/office/powerpoint/2010/main" val="23459607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261CDC83-FB75-4152-B7A1-211917BFF639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9B4869D-8BCC-49CB-B000-8E91D2A41155}"/>
              </a:ext>
            </a:extLst>
          </p:cNvPr>
          <p:cNvSpPr/>
          <p:nvPr/>
        </p:nvSpPr>
        <p:spPr>
          <a:xfrm>
            <a:off x="1176021" y="3322401"/>
            <a:ext cx="9541990" cy="858759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CC47D29-FF81-4AF0-A030-5D100044FB03}"/>
              </a:ext>
            </a:extLst>
          </p:cNvPr>
          <p:cNvSpPr/>
          <p:nvPr/>
        </p:nvSpPr>
        <p:spPr>
          <a:xfrm>
            <a:off x="1176021" y="2376822"/>
            <a:ext cx="9541990" cy="821251"/>
          </a:xfrm>
          <a:prstGeom prst="roundRect">
            <a:avLst/>
          </a:prstGeom>
          <a:solidFill>
            <a:srgbClr val="18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021" y="484306"/>
            <a:ext cx="9690974" cy="999947"/>
          </a:xfrm>
        </p:spPr>
        <p:txBody>
          <a:bodyPr>
            <a:noAutofit/>
          </a:bodyPr>
          <a:lstStyle/>
          <a:p>
            <a:r>
              <a:rPr lang="fr-FR" sz="3600" dirty="0">
                <a:latin typeface="Consolas" panose="020B0609020204030204" pitchFamily="49" charset="0"/>
              </a:rPr>
              <a:t>14º Programa: Enviando informações do computador para o Arduino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72829" y="33081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1217067" y="2171022"/>
            <a:ext cx="7090318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Serial.available() 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13931C4-9A19-43AE-8111-DB86D7E2FD9A}"/>
              </a:ext>
            </a:extLst>
          </p:cNvPr>
          <p:cNvSpPr txBox="1">
            <a:spLocks/>
          </p:cNvSpPr>
          <p:nvPr/>
        </p:nvSpPr>
        <p:spPr>
          <a:xfrm>
            <a:off x="1217067" y="3335220"/>
            <a:ext cx="6741524" cy="45257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solidFill>
                  <a:schemeClr val="bg1"/>
                </a:solidFill>
                <a:latin typeface="Consolas" panose="020B0609020204030204" pitchFamily="49" charset="0"/>
              </a:rPr>
              <a:t>Serial.read() </a:t>
            </a:r>
            <a:endParaRPr lang="pt-BR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76021" y="1143065"/>
            <a:ext cx="2989753" cy="1492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Funções:</a:t>
            </a:r>
            <a:endParaRPr lang="pt-BR" sz="40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C5A451-F3EB-4D78-AC66-8530A542BFE2}"/>
              </a:ext>
            </a:extLst>
          </p:cNvPr>
          <p:cNvSpPr txBox="1">
            <a:spLocks/>
          </p:cNvSpPr>
          <p:nvPr/>
        </p:nvSpPr>
        <p:spPr>
          <a:xfrm>
            <a:off x="1217066" y="3734763"/>
            <a:ext cx="9459899" cy="554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Lê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um byte 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de informação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047D147D-5084-4B85-8E43-E100242942A5}"/>
              </a:ext>
            </a:extLst>
          </p:cNvPr>
          <p:cNvSpPr txBox="1">
            <a:spLocks/>
          </p:cNvSpPr>
          <p:nvPr/>
        </p:nvSpPr>
        <p:spPr>
          <a:xfrm>
            <a:off x="1217066" y="2761226"/>
            <a:ext cx="9418853" cy="4368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Retorna a </a:t>
            </a:r>
            <a:r>
              <a:rPr lang="fr-FR" sz="2400" dirty="0">
                <a:solidFill>
                  <a:srgbClr val="FF0000"/>
                </a:solidFill>
                <a:latin typeface="Consolas" panose="020B0609020204030204" pitchFamily="49" charset="0"/>
              </a:rPr>
              <a:t>quantidades de bytes </a:t>
            </a:r>
            <a:r>
              <a:rPr lang="fr-FR" sz="2400" dirty="0">
                <a:solidFill>
                  <a:schemeClr val="bg1"/>
                </a:solidFill>
                <a:latin typeface="Consolas" panose="020B0609020204030204" pitchFamily="49" charset="0"/>
              </a:rPr>
              <a:t>disponíveis para leitura</a:t>
            </a:r>
            <a:endParaRPr lang="pt-BR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F5732F-E291-42F4-A415-74916A5D5FAA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743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61514" y="1484253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01424" y="1805686"/>
            <a:ext cx="1007426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Enviar algum dado para o Arduino e retornar o valor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61514" y="3228845"/>
            <a:ext cx="9868971" cy="138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3200" dirty="0">
                <a:latin typeface="Consolas" panose="020B0609020204030204" pitchFamily="49" charset="0"/>
              </a:rPr>
              <a:t>Utilização do Monitor Serial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32873A5-B9E2-4A13-B3FC-6BC7A969F087}"/>
              </a:ext>
            </a:extLst>
          </p:cNvPr>
          <p:cNvSpPr txBox="1">
            <a:spLocks/>
          </p:cNvSpPr>
          <p:nvPr/>
        </p:nvSpPr>
        <p:spPr>
          <a:xfrm>
            <a:off x="1176021" y="484306"/>
            <a:ext cx="969097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>
                <a:latin typeface="Consolas" panose="020B0609020204030204" pitchFamily="49" charset="0"/>
              </a:rPr>
              <a:t>14º Programa: Enviando informações do computador para o Arduino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5B5F3D2-9E47-41B7-9296-D5B193A4CF76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100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61514" y="1677753"/>
            <a:ext cx="2989753" cy="861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rgbClr val="FF0000"/>
                </a:solidFill>
                <a:latin typeface="Consolas" panose="020B0609020204030204" pitchFamily="49" charset="0"/>
              </a:rPr>
              <a:t>Objetivo: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3F2E90D-4840-4340-8B05-0DDBD41334C4}"/>
              </a:ext>
            </a:extLst>
          </p:cNvPr>
          <p:cNvSpPr txBox="1">
            <a:spLocks/>
          </p:cNvSpPr>
          <p:nvPr/>
        </p:nvSpPr>
        <p:spPr>
          <a:xfrm>
            <a:off x="1161514" y="1780062"/>
            <a:ext cx="10074264" cy="151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>
                <a:latin typeface="Consolas" panose="020B0609020204030204" pitchFamily="49" charset="0"/>
              </a:rPr>
              <a:t>Controlar um LED e um Buzzer pelo computador</a:t>
            </a:r>
            <a:endParaRPr lang="pt-BR" sz="2800" dirty="0">
              <a:latin typeface="Consolas" panose="020B0609020204030204" pitchFamily="49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F849F0A-1DB1-46EB-94E2-B06C295E105C}"/>
              </a:ext>
            </a:extLst>
          </p:cNvPr>
          <p:cNvSpPr txBox="1">
            <a:spLocks/>
          </p:cNvSpPr>
          <p:nvPr/>
        </p:nvSpPr>
        <p:spPr>
          <a:xfrm>
            <a:off x="1161514" y="3228845"/>
            <a:ext cx="9868971" cy="138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rgbClr val="FF0000"/>
                </a:solidFill>
                <a:latin typeface="Consolas" panose="020B0609020204030204" pitchFamily="49" charset="0"/>
              </a:rPr>
              <a:t>Conceito: </a:t>
            </a:r>
            <a:r>
              <a:rPr lang="fr-FR" sz="3200" dirty="0">
                <a:latin typeface="Consolas" panose="020B0609020204030204" pitchFamily="49" charset="0"/>
              </a:rPr>
              <a:t>Utilização do Monitor Serial</a:t>
            </a:r>
            <a:endParaRPr lang="pt-BR" sz="3200" dirty="0">
              <a:latin typeface="Consolas" panose="020B0609020204030204" pitchFamily="49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32873A5-B9E2-4A13-B3FC-6BC7A969F087}"/>
              </a:ext>
            </a:extLst>
          </p:cNvPr>
          <p:cNvSpPr txBox="1">
            <a:spLocks/>
          </p:cNvSpPr>
          <p:nvPr/>
        </p:nvSpPr>
        <p:spPr>
          <a:xfrm>
            <a:off x="1161514" y="665349"/>
            <a:ext cx="969097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latin typeface="Consolas" panose="020B0609020204030204" pitchFamily="49" charset="0"/>
              </a:rPr>
              <a:t>15º Programa: Controlando dispositivos conectados ao Arduino pelo computador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007FB3-1617-457C-AFDC-3B2028094CBF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488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50351C16-A981-454F-B33B-DA1A06F6B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82"/>
          <a:stretch/>
        </p:blipFill>
        <p:spPr>
          <a:xfrm>
            <a:off x="0" y="717023"/>
            <a:ext cx="12192000" cy="61214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989753" cy="702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FF0000"/>
                </a:solidFill>
                <a:latin typeface="Consolas" panose="020B0609020204030204" pitchFamily="49" charset="0"/>
              </a:rPr>
              <a:t>Montagem: </a:t>
            </a:r>
            <a:endParaRPr lang="pt-BR" sz="4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5847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55282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A64D031-79A6-4361-B7F2-D9F4A51FA686}"/>
              </a:ext>
            </a:extLst>
          </p:cNvPr>
          <p:cNvSpPr txBox="1">
            <a:spLocks/>
          </p:cNvSpPr>
          <p:nvPr/>
        </p:nvSpPr>
        <p:spPr>
          <a:xfrm>
            <a:off x="966552" y="1591037"/>
            <a:ext cx="508689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200" dirty="0">
                <a:solidFill>
                  <a:schemeClr val="bg1"/>
                </a:solidFill>
                <a:latin typeface="Consolas" panose="020B0609020204030204" pitchFamily="49" charset="0"/>
              </a:rPr>
              <a:t>pinMode(pino, modo) </a:t>
            </a:r>
            <a:endParaRPr lang="pt-BR" sz="3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6ECDED2-1E2B-4819-A5A0-2DB5C8BBDC8C}"/>
              </a:ext>
            </a:extLst>
          </p:cNvPr>
          <p:cNvSpPr txBox="1">
            <a:spLocks/>
          </p:cNvSpPr>
          <p:nvPr/>
        </p:nvSpPr>
        <p:spPr>
          <a:xfrm>
            <a:off x="1159687" y="1410004"/>
            <a:ext cx="9872626" cy="4632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2060"/>
                </a:solidFill>
                <a:latin typeface="Consolas" panose="020B0609020204030204" pitchFamily="49" charset="0"/>
                <a:hlinkClick r:id="rId2"/>
              </a:rPr>
              <a:t>Função millis() ao invés do delay()</a:t>
            </a:r>
            <a:endParaRPr lang="fr-FR" sz="32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2060"/>
                </a:solidFill>
                <a:latin typeface="Consolas" panose="020B0609020204030204" pitchFamily="49" charset="0"/>
                <a:hlinkClick r:id="rId3"/>
              </a:rPr>
              <a:t>Interrupções Externas</a:t>
            </a:r>
            <a:endParaRPr lang="fr-FR" sz="32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2060"/>
                </a:solidFill>
                <a:latin typeface="Consolas" panose="020B0609020204030204" pitchFamily="49" charset="0"/>
                <a:hlinkClick r:id="rId4"/>
              </a:rPr>
              <a:t>Comunicação Serial Avançada</a:t>
            </a:r>
            <a:endParaRPr lang="fr-FR" sz="32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2060"/>
                </a:solidFill>
                <a:latin typeface="Consolas" panose="020B0609020204030204" pitchFamily="49" charset="0"/>
                <a:hlinkClick r:id="rId5"/>
              </a:rPr>
              <a:t>Integração com outros programas</a:t>
            </a:r>
            <a:endParaRPr lang="fr-FR" sz="32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2060"/>
                </a:solidFill>
                <a:latin typeface="Consolas" panose="020B0609020204030204" pitchFamily="49" charset="0"/>
                <a:hlinkClick r:id="rId6"/>
              </a:rPr>
              <a:t>Conversor DA (apenas Arduino DUE)</a:t>
            </a:r>
            <a:endParaRPr lang="fr-FR" sz="32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2060"/>
                </a:solidFill>
                <a:latin typeface="Consolas" panose="020B0609020204030204" pitchFamily="49" charset="0"/>
                <a:hlinkClick r:id="rId7"/>
              </a:rPr>
              <a:t>Criação de bibliotecas</a:t>
            </a:r>
            <a:endParaRPr lang="fr-FR" sz="32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2060"/>
                </a:solidFill>
                <a:latin typeface="Consolas" panose="020B0609020204030204" pitchFamily="49" charset="0"/>
              </a:rPr>
              <a:t>Outros microcontroladores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02060"/>
                </a:solidFill>
                <a:latin typeface="Consolas" panose="020B0609020204030204" pitchFamily="49" charset="0"/>
                <a:hlinkClick r:id="rId8"/>
              </a:rPr>
              <a:t>Raspberry Pi</a:t>
            </a:r>
            <a:endParaRPr lang="fr-FR" sz="28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02060"/>
                </a:solidFill>
                <a:latin typeface="Consolas" panose="020B0609020204030204" pitchFamily="49" charset="0"/>
                <a:hlinkClick r:id="rId9"/>
              </a:rPr>
              <a:t>STM32</a:t>
            </a:r>
            <a:endParaRPr lang="fr-FR" sz="2800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endParaRPr lang="fr-FR" sz="28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32873A5-B9E2-4A13-B3FC-6BC7A969F087}"/>
              </a:ext>
            </a:extLst>
          </p:cNvPr>
          <p:cNvSpPr txBox="1">
            <a:spLocks/>
          </p:cNvSpPr>
          <p:nvPr/>
        </p:nvSpPr>
        <p:spPr>
          <a:xfrm>
            <a:off x="1159687" y="410058"/>
            <a:ext cx="9690974" cy="999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latin typeface="Consolas" panose="020B0609020204030204" pitchFamily="49" charset="0"/>
              </a:rPr>
              <a:t>Sugestões para estudos futuros:</a:t>
            </a:r>
            <a:endParaRPr lang="pt-BR" sz="3600" dirty="0">
              <a:latin typeface="Consolas" panose="020B0609020204030204" pitchFamily="49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22F2DA-D2CD-4BD0-BB86-6DD804B46019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5790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D6AB6C-8E60-4FC6-97F7-E3ADE3D08A72}"/>
              </a:ext>
            </a:extLst>
          </p:cNvPr>
          <p:cNvSpPr/>
          <p:nvPr/>
        </p:nvSpPr>
        <p:spPr>
          <a:xfrm>
            <a:off x="4422775" y="1816100"/>
            <a:ext cx="3346450" cy="16129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600" dirty="0">
                <a:latin typeface="Consolas" panose="020B0609020204030204" pitchFamily="49" charset="0"/>
              </a:rPr>
              <a:t>FIM!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02CCC27-4198-4B76-BB81-A7035058695E}"/>
              </a:ext>
            </a:extLst>
          </p:cNvPr>
          <p:cNvSpPr/>
          <p:nvPr/>
        </p:nvSpPr>
        <p:spPr>
          <a:xfrm>
            <a:off x="3813969" y="4654551"/>
            <a:ext cx="4564062" cy="12065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onsolas" panose="020B0609020204030204" pitchFamily="49" charset="0"/>
              </a:rPr>
              <a:t>Obrigado!</a:t>
            </a:r>
            <a:endParaRPr lang="pt-BR" sz="1100" dirty="0">
              <a:latin typeface="Consolas" panose="020B0609020204030204" pitchFamily="49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566F272-89C7-45EE-8170-38A5DAFBFE46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7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E suas Aplicações?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170" name="Picture 2" descr="Resultado de imagem para aplicaÃ§Ã£o arduino">
            <a:extLst>
              <a:ext uri="{FF2B5EF4-FFF2-40B4-BE49-F238E27FC236}">
                <a16:creationId xmlns:a16="http://schemas.microsoft.com/office/drawing/2014/main" id="{EEEA23E6-25CD-41BD-8CA4-B8B4F6274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11" y="1541541"/>
            <a:ext cx="6577262" cy="36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E552CF8-9426-4D68-923D-113573D2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8696" y="2301925"/>
            <a:ext cx="5486804" cy="93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olidFill>
                  <a:srgbClr val="002060"/>
                </a:solidFill>
                <a:latin typeface="Consolas" panose="020B0609020204030204" pitchFamily="49" charset="0"/>
              </a:rPr>
              <a:t>Robótica</a:t>
            </a:r>
            <a:endParaRPr lang="pt-BR" sz="36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300EB12-8AC0-42E9-B582-F95623D4D67E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0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91C9D63-6048-4A92-B3AA-D08FA8A29AAA}"/>
              </a:ext>
            </a:extLst>
          </p:cNvPr>
          <p:cNvSpPr/>
          <p:nvPr/>
        </p:nvSpPr>
        <p:spPr>
          <a:xfrm>
            <a:off x="838200" y="365125"/>
            <a:ext cx="10515600" cy="581183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BF5B3A-C2C1-4FBA-BDD7-39DADCC6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9753601" cy="1325563"/>
          </a:xfrm>
        </p:spPr>
        <p:txBody>
          <a:bodyPr/>
          <a:lstStyle/>
          <a:p>
            <a:r>
              <a:rPr lang="fr-FR" dirty="0">
                <a:latin typeface="Consolas" panose="020B0609020204030204" pitchFamily="49" charset="0"/>
              </a:rPr>
              <a:t>E suas Aplicações?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6" name="AutoShape 4" descr="Resultado de imagem para microcontroladores marcas">
            <a:extLst>
              <a:ext uri="{FF2B5EF4-FFF2-40B4-BE49-F238E27FC236}">
                <a16:creationId xmlns:a16="http://schemas.microsoft.com/office/drawing/2014/main" id="{7F3E8270-F67E-4140-AE6E-F20BB7DE3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9904" y="32389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2" descr="Resultado de imagem para atmel atmega328 png">
            <a:extLst>
              <a:ext uri="{FF2B5EF4-FFF2-40B4-BE49-F238E27FC236}">
                <a16:creationId xmlns:a16="http://schemas.microsoft.com/office/drawing/2014/main" id="{B27EDDE3-61AD-4A66-A615-865B4826E6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24904" y="3796920"/>
            <a:ext cx="263968" cy="26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EE552CF8-9426-4D68-923D-113573D2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34" y="2052402"/>
            <a:ext cx="5486804" cy="93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dirty="0">
                <a:solidFill>
                  <a:srgbClr val="002060"/>
                </a:solidFill>
                <a:latin typeface="Consolas" panose="020B0609020204030204" pitchFamily="49" charset="0"/>
              </a:rPr>
              <a:t>Robótica</a:t>
            </a:r>
            <a:endParaRPr lang="pt-BR" sz="3600" dirty="0">
              <a:solidFill>
                <a:srgbClr val="002060"/>
              </a:solidFill>
              <a:latin typeface="Consolas" panose="020B0609020204030204" pitchFamily="49" charset="0"/>
            </a:endParaRPr>
          </a:p>
        </p:txBody>
      </p:sp>
      <p:pic>
        <p:nvPicPr>
          <p:cNvPr id="8194" name="Picture 2" descr="http://www.comunica.ufu.br/sites/comunica.ufu.br/files/styles/grande/public/conteudo/galeria_imagens/imagem_galeria_dsc_4502.jpg?itok=TX0bJ_k8">
            <a:extLst>
              <a:ext uri="{FF2B5EF4-FFF2-40B4-BE49-F238E27FC236}">
                <a16:creationId xmlns:a16="http://schemas.microsoft.com/office/drawing/2014/main" id="{12154E96-FFC8-430F-A639-B8851C839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472" y="1278844"/>
            <a:ext cx="5991727" cy="44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B22EFF-F445-47D3-9083-E1C80D3FA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8" t="40522" r="26517" b="5316"/>
          <a:stretch/>
        </p:blipFill>
        <p:spPr>
          <a:xfrm>
            <a:off x="1168123" y="2716532"/>
            <a:ext cx="3627427" cy="242474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F5A3AC4-F67C-4800-A1DD-1C9C112C4B96}"/>
              </a:ext>
            </a:extLst>
          </p:cNvPr>
          <p:cNvSpPr txBox="1"/>
          <p:nvPr/>
        </p:nvSpPr>
        <p:spPr>
          <a:xfrm>
            <a:off x="1" y="644036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https://github.com/filipeaocastro/Minicurso-de-Arduino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09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4338</TotalTime>
  <Words>2500</Words>
  <Application>Microsoft Office PowerPoint</Application>
  <PresentationFormat>Widescreen</PresentationFormat>
  <Paragraphs>434</Paragraphs>
  <Slides>79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Consolas</vt:lpstr>
      <vt:lpstr>Office Theme</vt:lpstr>
      <vt:lpstr>Apresentação do PowerPoint</vt:lpstr>
      <vt:lpstr>O que é Arduino?</vt:lpstr>
      <vt:lpstr>O que é Arduino?</vt:lpstr>
      <vt:lpstr>Tipos de Arduino</vt:lpstr>
      <vt:lpstr>Hardware Open-Source</vt:lpstr>
      <vt:lpstr>Cuidados com o Arduino</vt:lpstr>
      <vt:lpstr>O que é cada parte da placa?</vt:lpstr>
      <vt:lpstr>E suas Aplicações?</vt:lpstr>
      <vt:lpstr>E suas Aplicações?</vt:lpstr>
      <vt:lpstr>E suas Aplicações?</vt:lpstr>
      <vt:lpstr>E suas Aplicações?</vt:lpstr>
      <vt:lpstr>E suas Aplicações?</vt:lpstr>
      <vt:lpstr>E suas Aplicações?</vt:lpstr>
      <vt:lpstr>E suas Aplicações?</vt:lpstr>
      <vt:lpstr>Módulos!</vt:lpstr>
      <vt:lpstr>Como utilizar um Arduino?</vt:lpstr>
      <vt:lpstr>Apresentação do PowerPoint</vt:lpstr>
      <vt:lpstr>Mão na massa!</vt:lpstr>
      <vt:lpstr>Apresentação do PowerPoint</vt:lpstr>
      <vt:lpstr>Apresentação do PowerPoint</vt:lpstr>
      <vt:lpstr>Apresentação do PowerPoint</vt:lpstr>
      <vt:lpstr>1º Programa: Blink</vt:lpstr>
      <vt:lpstr>1º Programa: Blink</vt:lpstr>
      <vt:lpstr>1º Programa: Blink</vt:lpstr>
      <vt:lpstr>Apresentação do PowerPoint</vt:lpstr>
      <vt:lpstr>Apresentação do PowerPoint</vt:lpstr>
      <vt:lpstr>Apresentação do PowerPoint</vt:lpstr>
      <vt:lpstr>3º Programa: Semáforo com controle de tempo</vt:lpstr>
      <vt:lpstr>3º Programa: Semáforo com controle de tempo</vt:lpstr>
      <vt:lpstr>Apresentação do PowerPoint</vt:lpstr>
      <vt:lpstr>Introdução às saídas PWM</vt:lpstr>
      <vt:lpstr>Apresentação do PowerPoint</vt:lpstr>
      <vt:lpstr>4º Programa: Dimmer</vt:lpstr>
      <vt:lpstr>4º Programa: Dimmer</vt:lpstr>
      <vt:lpstr>LED RGB</vt:lpstr>
      <vt:lpstr>5º Programa: Dimmer RGB</vt:lpstr>
      <vt:lpstr>5º Programa: Dimmer RGB</vt:lpstr>
      <vt:lpstr>LDR – Sensor de Luz</vt:lpstr>
      <vt:lpstr>Apresentação do PowerPoint</vt:lpstr>
      <vt:lpstr>Como utilizá-lo?</vt:lpstr>
      <vt:lpstr>6º Programa: LED controlado por LDR</vt:lpstr>
      <vt:lpstr>6º Programa: Controle de Luminosidade por LDR </vt:lpstr>
      <vt:lpstr>Buzzer</vt:lpstr>
      <vt:lpstr>7º Programa: Sirene com Buzzer</vt:lpstr>
      <vt:lpstr>Apresentação do PowerPoint</vt:lpstr>
      <vt:lpstr>7º Programa: Sirene com Buzzer</vt:lpstr>
      <vt:lpstr>Display de 7 segmentos</vt:lpstr>
      <vt:lpstr>Display de 7 segmentos</vt:lpstr>
      <vt:lpstr>Apresentação do PowerPoint</vt:lpstr>
      <vt:lpstr>Apresentação do PowerPoint</vt:lpstr>
      <vt:lpstr>9º Programa: Despertador</vt:lpstr>
      <vt:lpstr>9º Programa: Despertador</vt:lpstr>
      <vt:lpstr>Display LCD</vt:lpstr>
      <vt:lpstr>10º Programa: Hello World - LCD</vt:lpstr>
      <vt:lpstr>Ressaltando que...</vt:lpstr>
      <vt:lpstr>10º Programa: Hello World - LCD</vt:lpstr>
      <vt:lpstr>10º Programa: Hello World - LCD </vt:lpstr>
      <vt:lpstr>Termístor NTC</vt:lpstr>
      <vt:lpstr>Termístor NTC</vt:lpstr>
      <vt:lpstr>11º Programa: Exibindo a temperatura no LCD</vt:lpstr>
      <vt:lpstr>11º Programa: Exibindo a temperatura no LCD</vt:lpstr>
      <vt:lpstr>11º Programa:  Exibindo a temperatura no LCD</vt:lpstr>
      <vt:lpstr>Relé</vt:lpstr>
      <vt:lpstr>Apresentação do PowerPoint</vt:lpstr>
      <vt:lpstr>12º Programa: Acendendo um LED utilizando o Relé</vt:lpstr>
      <vt:lpstr>12º Programa:  Acendendo um LED utilizando o Relé</vt:lpstr>
      <vt:lpstr>12º Programa:  Acendendo um LED utilizando o Relé</vt:lpstr>
      <vt:lpstr>Monitor Serial</vt:lpstr>
      <vt:lpstr>Apresentação do PowerPoint</vt:lpstr>
      <vt:lpstr>13º Programa: Enviando informações do Arduino ao computador</vt:lpstr>
      <vt:lpstr>13º Programa: Enviando informações do Arduino ao computador</vt:lpstr>
      <vt:lpstr>13º Programa: Enviando informações do Arduino ao computador</vt:lpstr>
      <vt:lpstr>Apresentação do PowerPoint</vt:lpstr>
      <vt:lpstr>14º Programa: Enviando informações do computador para o Arduino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Minicurso de Arduino</dc:title>
  <dc:creator>Filipe Augusto de Castro Oliveira</dc:creator>
  <cp:lastModifiedBy>Filipe Augusto de Castro Oliveira</cp:lastModifiedBy>
  <cp:revision>69</cp:revision>
  <dcterms:created xsi:type="dcterms:W3CDTF">2018-09-05T19:30:08Z</dcterms:created>
  <dcterms:modified xsi:type="dcterms:W3CDTF">2019-04-11T21:35:20Z</dcterms:modified>
</cp:coreProperties>
</file>